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23" r:id="rId1"/>
  </p:sldMasterIdLst>
  <p:notesMasterIdLst>
    <p:notesMasterId r:id="rId16"/>
  </p:notesMasterIdLst>
  <p:handoutMasterIdLst>
    <p:handoutMasterId r:id="rId17"/>
  </p:handoutMasterIdLst>
  <p:sldIdLst>
    <p:sldId id="290" r:id="rId2"/>
    <p:sldId id="327" r:id="rId3"/>
    <p:sldId id="388" r:id="rId4"/>
    <p:sldId id="429" r:id="rId5"/>
    <p:sldId id="430" r:id="rId6"/>
    <p:sldId id="433" r:id="rId7"/>
    <p:sldId id="434" r:id="rId8"/>
    <p:sldId id="391" r:id="rId9"/>
    <p:sldId id="431" r:id="rId10"/>
    <p:sldId id="435" r:id="rId11"/>
    <p:sldId id="437" r:id="rId12"/>
    <p:sldId id="436" r:id="rId13"/>
    <p:sldId id="390" r:id="rId14"/>
    <p:sldId id="311" r:id="rId15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9" autoAdjust="0"/>
    <p:restoredTop sz="89889" autoAdjust="0"/>
  </p:normalViewPr>
  <p:slideViewPr>
    <p:cSldViewPr snapToGrid="0">
      <p:cViewPr>
        <p:scale>
          <a:sx n="66" d="100"/>
          <a:sy n="66" d="100"/>
        </p:scale>
        <p:origin x="1592" y="848"/>
      </p:cViewPr>
      <p:guideLst/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43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68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B2614-AE50-42CD-BBC4-759D7E7E7919}" type="datetimeFigureOut">
              <a:rPr lang="en-AU" smtClean="0"/>
              <a:t>29/3/19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76F81-7D03-47A2-AE3A-2C4D023E7B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958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83A64-BAEB-4893-AC27-FC1CD6F9BE85}" type="datetimeFigureOut">
              <a:rPr lang="en-AU" smtClean="0"/>
              <a:t>29/3/19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058FC-4B8D-474E-81F1-7639208C7B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7071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978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5329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0076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5216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671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0470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1829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8739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446605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74" y="868684"/>
            <a:ext cx="8984905" cy="175259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41674" y="3038620"/>
            <a:ext cx="8970838" cy="2912012"/>
          </a:xfrm>
        </p:spPr>
        <p:txBody>
          <a:bodyPr anchor="ctr"/>
          <a:lstStyle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00150" indent="-285750">
              <a:buFont typeface="Wingdings" panose="05000000000000000000" pitchFamily="2" charset="2"/>
              <a:buChar char="ü"/>
              <a:defRPr/>
            </a:lvl3pPr>
            <a:lvl4pPr marL="1657350" indent="-285750">
              <a:buFont typeface="Courier New" panose="02070309020205020404" pitchFamily="49" charset="0"/>
              <a:buChar char="o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3213" y="6190694"/>
            <a:ext cx="551167" cy="365125"/>
          </a:xfrm>
        </p:spPr>
        <p:txBody>
          <a:bodyPr/>
          <a:lstStyle/>
          <a:p>
            <a:fld id="{07C8072D-26F4-494B-B0DF-A277EA81CC7D}" type="slidenum">
              <a:rPr lang="en-AU" smtClean="0"/>
              <a:t>‹#›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87128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6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1437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556" y="349933"/>
            <a:ext cx="8984905" cy="1058594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979623" y="1927273"/>
            <a:ext cx="8970838" cy="4192173"/>
          </a:xfrm>
        </p:spPr>
        <p:txBody>
          <a:bodyPr anchor="ctr"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00150" indent="-285750">
              <a:buFont typeface="Wingdings" panose="05000000000000000000" pitchFamily="2" charset="2"/>
              <a:buChar char="ü"/>
              <a:defRPr/>
            </a:lvl3pPr>
            <a:lvl4pPr marL="1657350" indent="-285750">
              <a:buFont typeface="Courier New" panose="02070309020205020404" pitchFamily="49" charset="0"/>
              <a:buChar char="o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97033" y="4023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342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350414" y="0"/>
            <a:ext cx="8984905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619" y="2633748"/>
            <a:ext cx="8970838" cy="3368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33216" y="6192769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7C8072D-26F4-494B-B0DF-A277EA81CC7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961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tiff"/><Relationship Id="rId5" Type="http://schemas.openxmlformats.org/officeDocument/2006/relationships/image" Target="../media/image14.png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9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182" y="1040884"/>
            <a:ext cx="11332201" cy="19907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 smtClean="0"/>
              <a:t>Deep Uncertainty Quantification:</a:t>
            </a:r>
            <a:br>
              <a:rPr lang="en-US" sz="4800" b="1" dirty="0" smtClean="0"/>
            </a:br>
            <a:r>
              <a:rPr lang="en-US" sz="4800" b="1" dirty="0" smtClean="0"/>
              <a:t>A Machine Learning Approach for </a:t>
            </a:r>
            <a:br>
              <a:rPr lang="en-US" sz="4800" b="1" dirty="0" smtClean="0"/>
            </a:br>
            <a:r>
              <a:rPr lang="en-US" sz="4800" b="1" dirty="0" smtClean="0"/>
              <a:t>Weather Forecasting</a:t>
            </a:r>
            <a:endParaRPr lang="en-AU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10653" y="3504493"/>
            <a:ext cx="8951493" cy="2887396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altLang="zh-CN" sz="11200" dirty="0" err="1" smtClean="0"/>
              <a:t>Ph.D</a:t>
            </a:r>
            <a:r>
              <a:rPr lang="zh-CN" altLang="en-US" sz="11200" dirty="0" smtClean="0"/>
              <a:t> </a:t>
            </a:r>
            <a:r>
              <a:rPr lang="en-US" altLang="zh-CN" sz="11200" dirty="0" smtClean="0"/>
              <a:t>student:</a:t>
            </a:r>
            <a:r>
              <a:rPr lang="zh-CN" altLang="en-US" sz="11200" dirty="0" smtClean="0"/>
              <a:t> </a:t>
            </a:r>
            <a:r>
              <a:rPr lang="en-US" sz="11200" dirty="0" smtClean="0"/>
              <a:t>Bin Wang</a:t>
            </a:r>
          </a:p>
          <a:p>
            <a:pPr algn="ctr"/>
            <a:r>
              <a:rPr lang="en-US" sz="11200" dirty="0" smtClean="0"/>
              <a:t>Supervisor</a:t>
            </a:r>
            <a:r>
              <a:rPr lang="en-US" sz="11200" dirty="0"/>
              <a:t>: Prof. </a:t>
            </a:r>
            <a:r>
              <a:rPr lang="en-US" sz="11200" dirty="0" err="1"/>
              <a:t>Guangquan</a:t>
            </a:r>
            <a:r>
              <a:rPr lang="en-US" sz="11200" dirty="0"/>
              <a:t> </a:t>
            </a:r>
            <a:r>
              <a:rPr lang="en-US" sz="11200" dirty="0" smtClean="0"/>
              <a:t>Zhang</a:t>
            </a:r>
          </a:p>
          <a:p>
            <a:pPr algn="ctr"/>
            <a:r>
              <a:rPr lang="en-US" sz="11200" dirty="0" smtClean="0"/>
              <a:t>Co-Supervisor</a:t>
            </a:r>
            <a:r>
              <a:rPr lang="en-US" sz="11200" dirty="0"/>
              <a:t>: </a:t>
            </a:r>
            <a:r>
              <a:rPr lang="en-US" sz="11200" dirty="0" smtClean="0"/>
              <a:t>Dist. Prof</a:t>
            </a:r>
            <a:r>
              <a:rPr lang="en-US" sz="11200" dirty="0"/>
              <a:t>. </a:t>
            </a:r>
            <a:r>
              <a:rPr lang="en-US" sz="11200" dirty="0" err="1"/>
              <a:t>Jie</a:t>
            </a:r>
            <a:r>
              <a:rPr lang="en-US" sz="11200" dirty="0"/>
              <a:t> </a:t>
            </a:r>
            <a:r>
              <a:rPr lang="en-US" sz="11200" dirty="0" smtClean="0"/>
              <a:t>Lu</a:t>
            </a:r>
          </a:p>
          <a:p>
            <a:pPr algn="ctr"/>
            <a:r>
              <a:rPr lang="en-US" altLang="zh-CN" sz="11200" dirty="0" err="1" smtClean="0"/>
              <a:t>DeSI</a:t>
            </a:r>
            <a:r>
              <a:rPr lang="en-US" altLang="zh-CN" sz="11200" dirty="0" smtClean="0"/>
              <a:t> Lab, </a:t>
            </a:r>
            <a:r>
              <a:rPr lang="en-US" sz="11200" dirty="0" smtClean="0"/>
              <a:t>Centre for Artificial Intelligence, FEIT, UTS </a:t>
            </a:r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533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65" y="985770"/>
            <a:ext cx="11829597" cy="360902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67753" y="4457695"/>
            <a:ext cx="12352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99837" y="1697128"/>
            <a:ext cx="123524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963" y="-28105"/>
            <a:ext cx="6557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Metric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of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single-value</a:t>
            </a:r>
            <a:r>
              <a:rPr lang="zh-CN" altLang="en-US" b="1" dirty="0" smtClean="0"/>
              <a:t> </a:t>
            </a:r>
            <a:r>
              <a:rPr lang="en-US" altLang="zh-CN" b="1" dirty="0"/>
              <a:t>forecasting:</a:t>
            </a:r>
            <a:r>
              <a:rPr lang="zh-CN" altLang="en-US" b="1" dirty="0"/>
              <a:t> </a:t>
            </a:r>
            <a:endParaRPr lang="en-US" altLang="zh-CN" b="1" dirty="0" smtClean="0"/>
          </a:p>
          <a:p>
            <a:r>
              <a:rPr lang="en-US" altLang="zh-CN" b="1" dirty="0"/>
              <a:t>	</a:t>
            </a:r>
            <a:r>
              <a:rPr lang="en-US" altLang="zh-CN" dirty="0" smtClean="0"/>
              <a:t>Root mean squared error</a:t>
            </a:r>
            <a:r>
              <a:rPr lang="en-US" altLang="zh-CN" b="1" dirty="0" smtClean="0"/>
              <a:t> (RMSE</a:t>
            </a:r>
            <a:r>
              <a:rPr lang="en-US" altLang="zh-CN" b="1" dirty="0"/>
              <a:t>)</a:t>
            </a:r>
            <a:r>
              <a:rPr lang="zh-CN" altLang="en-US" b="1" dirty="0" smtClean="0"/>
              <a:t> </a:t>
            </a:r>
            <a:endParaRPr lang="en-US" altLang="zh-CN" b="1" dirty="0" smtClean="0"/>
          </a:p>
          <a:p>
            <a:r>
              <a:rPr lang="en-US" altLang="zh-CN" b="1" dirty="0"/>
              <a:t>	</a:t>
            </a:r>
            <a:r>
              <a:rPr lang="en-US" altLang="zh-CN" dirty="0" smtClean="0"/>
              <a:t>Mean absolute error</a:t>
            </a:r>
            <a:r>
              <a:rPr lang="en-US" altLang="zh-CN" b="1" dirty="0" smtClean="0"/>
              <a:t> (MAE)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29" y="5380696"/>
            <a:ext cx="10665670" cy="11969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173308" y="992972"/>
            <a:ext cx="8996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2">
                  <a:lumMod val="75000"/>
                </a:schemeClr>
              </a:buClr>
            </a:pPr>
            <a:r>
              <a:rPr lang="en-US" altLang="zh-CN" i="1" dirty="0">
                <a:solidFill>
                  <a:srgbClr val="FF0000"/>
                </a:solidFill>
              </a:rPr>
              <a:t>Numeric Weather Forecasting (NWP</a:t>
            </a:r>
            <a:r>
              <a:rPr lang="en-US" altLang="zh-CN" i="1" dirty="0" smtClean="0">
                <a:solidFill>
                  <a:srgbClr val="FF0000"/>
                </a:solidFill>
              </a:rPr>
              <a:t>), a </a:t>
            </a:r>
            <a:r>
              <a:rPr lang="en-US" altLang="zh-CN" i="1" smtClean="0">
                <a:solidFill>
                  <a:srgbClr val="FF0000"/>
                </a:solidFill>
              </a:rPr>
              <a:t>classical method</a:t>
            </a:r>
            <a:r>
              <a:rPr lang="zh-CN" altLang="en-US" i="1" dirty="0" smtClean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meterology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field.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endParaRPr lang="en-US" altLang="zh-CN" i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45756" y="5428822"/>
            <a:ext cx="827412" cy="117719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477840" y="4178749"/>
            <a:ext cx="779285" cy="246221"/>
            <a:chOff x="10493882" y="4178749"/>
            <a:chExt cx="779285" cy="246221"/>
          </a:xfrm>
        </p:grpSpPr>
        <p:sp>
          <p:nvSpPr>
            <p:cNvPr id="6" name="Rectangle 5"/>
            <p:cNvSpPr/>
            <p:nvPr/>
          </p:nvSpPr>
          <p:spPr>
            <a:xfrm>
              <a:off x="10493882" y="4207668"/>
              <a:ext cx="779285" cy="188385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10621623" y="4178749"/>
              <a:ext cx="57259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 smtClean="0">
                  <a:solidFill>
                    <a:srgbClr val="FF0000"/>
                  </a:solidFill>
                </a:rPr>
                <a:t>3.3085</a:t>
              </a:r>
              <a:endParaRPr lang="en-US" sz="1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477841" y="1508885"/>
            <a:ext cx="779284" cy="246221"/>
            <a:chOff x="9842339" y="-511952"/>
            <a:chExt cx="779284" cy="246221"/>
          </a:xfrm>
        </p:grpSpPr>
        <p:sp>
          <p:nvSpPr>
            <p:cNvPr id="7" name="Rectangle 6"/>
            <p:cNvSpPr/>
            <p:nvPr/>
          </p:nvSpPr>
          <p:spPr>
            <a:xfrm>
              <a:off x="9842339" y="-500656"/>
              <a:ext cx="779284" cy="215415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984862" y="-511952"/>
              <a:ext cx="57259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rgbClr val="FF0000"/>
                  </a:solidFill>
                </a:rPr>
                <a:t>6.7924</a:t>
              </a:r>
              <a:endParaRPr lang="en-US" sz="1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081664" y="2467118"/>
            <a:ext cx="164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Reduce error up to 47.76%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41029" y="4668356"/>
            <a:ext cx="7164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We can say: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Our prediction will be located in [lower, upper], with probability 90%!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9963" y="49174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/>
              <a:t>Metric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 smtClean="0"/>
              <a:t>uncertainty quantification: </a:t>
            </a:r>
            <a:endParaRPr lang="en-US" altLang="zh-CN" b="1" dirty="0"/>
          </a:p>
          <a:p>
            <a:r>
              <a:rPr lang="en-US" altLang="zh-CN" b="1" dirty="0"/>
              <a:t>	</a:t>
            </a:r>
            <a:r>
              <a:rPr lang="en-US" altLang="zh-CN" dirty="0"/>
              <a:t>P</a:t>
            </a:r>
            <a:r>
              <a:rPr lang="en-US" dirty="0"/>
              <a:t>rediction interval coverage probability</a:t>
            </a:r>
            <a:r>
              <a:rPr lang="zh-CN" altLang="en-US" dirty="0"/>
              <a:t> </a:t>
            </a:r>
            <a:r>
              <a:rPr lang="en-US" altLang="zh-CN" b="1" dirty="0"/>
              <a:t>(PICP)</a:t>
            </a:r>
            <a:endParaRPr lang="en-US" altLang="zh-CN" dirty="0"/>
          </a:p>
        </p:txBody>
      </p:sp>
      <p:sp>
        <p:nvSpPr>
          <p:cNvPr id="19" name="Rectangle 18"/>
          <p:cNvSpPr/>
          <p:nvPr/>
        </p:nvSpPr>
        <p:spPr>
          <a:xfrm>
            <a:off x="-173308" y="4417335"/>
            <a:ext cx="2616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2">
                  <a:lumMod val="75000"/>
                </a:schemeClr>
              </a:buClr>
            </a:pPr>
            <a:r>
              <a:rPr lang="en-US" altLang="zh-CN" i="1" smtClean="0">
                <a:solidFill>
                  <a:srgbClr val="FF0000"/>
                </a:solidFill>
              </a:rPr>
              <a:t>Ours DUQ method</a:t>
            </a:r>
            <a:endParaRPr lang="en-US" altLang="zh-CN" i="1" dirty="0">
              <a:solidFill>
                <a:srgbClr val="FF0000"/>
              </a:solidFill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102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/>
      <p:bldP spid="15" grpId="1"/>
      <p:bldP spid="16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23116" y="3687901"/>
            <a:ext cx="40785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Effect of information fusion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Effect of deep </a:t>
            </a:r>
            <a:r>
              <a:rPr lang="en-US" sz="2000" dirty="0" smtClean="0"/>
              <a:t>layers.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Effect of loss function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Effect of ensemble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Discuss </a:t>
            </a:r>
            <a:r>
              <a:rPr lang="en-US" sz="2000" dirty="0"/>
              <a:t>instability of </a:t>
            </a:r>
            <a:r>
              <a:rPr lang="en-US" sz="2000" dirty="0" smtClean="0"/>
              <a:t>weather forecasting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Evaluation by RMSE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Quantity of prediction interval.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Quality of prediction interval.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Significance of T-test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11" name="Rectangle 7"/>
          <p:cNvSpPr txBox="1">
            <a:spLocks noChangeArrowheads="1"/>
          </p:cNvSpPr>
          <p:nvPr/>
        </p:nvSpPr>
        <p:spPr bwMode="auto">
          <a:xfrm>
            <a:off x="0" y="3227894"/>
            <a:ext cx="4934142" cy="56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zh-CN" sz="2400" b="1" i="1" dirty="0" smtClean="0">
                <a:solidFill>
                  <a:schemeClr val="tx1"/>
                </a:solidFill>
              </a:rPr>
              <a:t>More Experimental analysis</a:t>
            </a:r>
            <a:r>
              <a:rPr lang="zh-CN" altLang="en-US" sz="2400" b="1" i="1" dirty="0" smtClean="0">
                <a:solidFill>
                  <a:schemeClr val="tx1"/>
                </a:solidFill>
              </a:rPr>
              <a:t> </a:t>
            </a:r>
            <a:r>
              <a:rPr lang="mr-IN" altLang="zh-CN" sz="2400" b="1" i="1" dirty="0" smtClean="0">
                <a:solidFill>
                  <a:schemeClr val="tx1"/>
                </a:solidFill>
              </a:rPr>
              <a:t>…</a:t>
            </a:r>
            <a:r>
              <a:rPr lang="en-US" altLang="zh-CN" sz="2400" b="1" i="1" dirty="0" smtClean="0">
                <a:solidFill>
                  <a:schemeClr val="tx1"/>
                </a:solidFill>
              </a:rPr>
              <a:t>.</a:t>
            </a:r>
            <a:endParaRPr kumimoji="0" lang="en-US" altLang="en-US" sz="2400" b="1" i="1" kern="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88125" y="786769"/>
            <a:ext cx="5724025" cy="6039522"/>
            <a:chOff x="1870406" y="651734"/>
            <a:chExt cx="5724025" cy="603952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0406" y="651734"/>
              <a:ext cx="5724025" cy="603952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277980" y="770113"/>
              <a:ext cx="1909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mtClean="0">
                  <a:solidFill>
                    <a:srgbClr val="FF0000"/>
                  </a:solidFill>
                </a:rPr>
                <a:t>temperature</a:t>
              </a:r>
              <a:endParaRPr lang="en-US" b="1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77979" y="2754248"/>
              <a:ext cx="2502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relative humidity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29852" y="4690257"/>
              <a:ext cx="2502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Wind speed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7"/>
          <p:cNvSpPr txBox="1">
            <a:spLocks noChangeArrowheads="1"/>
          </p:cNvSpPr>
          <p:nvPr/>
        </p:nvSpPr>
        <p:spPr bwMode="auto">
          <a:xfrm>
            <a:off x="5197643" y="87314"/>
            <a:ext cx="2355488" cy="56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zh-CN" sz="2400" b="1" i="1" dirty="0" smtClean="0">
                <a:solidFill>
                  <a:schemeClr val="tx1"/>
                </a:solidFill>
              </a:rPr>
              <a:t>Visualization</a:t>
            </a:r>
            <a:endParaRPr kumimoji="0" lang="en-US" altLang="en-US" sz="2400" b="1" i="1" kern="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1481213" y="6433646"/>
            <a:ext cx="551167" cy="365125"/>
          </a:xfrm>
        </p:spPr>
        <p:txBody>
          <a:bodyPr/>
          <a:lstStyle/>
          <a:p>
            <a:fld id="{07C8072D-26F4-494B-B0DF-A277EA81CC7D}" type="slidenum">
              <a:rPr lang="en-AU" smtClean="0"/>
              <a:t>11</a:t>
            </a:fld>
            <a:endParaRPr lang="en-AU" dirty="0"/>
          </a:p>
        </p:txBody>
      </p:sp>
      <p:sp>
        <p:nvSpPr>
          <p:cNvPr id="13" name="Rectangle 12"/>
          <p:cNvSpPr/>
          <p:nvPr/>
        </p:nvSpPr>
        <p:spPr>
          <a:xfrm>
            <a:off x="2724572" y="749668"/>
            <a:ext cx="15467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/>
              <a:t>Achieved</a:t>
            </a:r>
            <a:r>
              <a:rPr lang="zh-CN" altLang="en-US" b="1" i="1" dirty="0" smtClean="0"/>
              <a:t> </a:t>
            </a:r>
            <a:r>
              <a:rPr lang="en-US" altLang="zh-CN" b="1" i="1" dirty="0" smtClean="0"/>
              <a:t>2rd</a:t>
            </a:r>
            <a:r>
              <a:rPr lang="zh-CN" altLang="en-US" b="1" i="1" dirty="0" smtClean="0"/>
              <a:t> </a:t>
            </a:r>
            <a:r>
              <a:rPr lang="en-US" altLang="zh-CN" b="1" i="1" dirty="0" smtClean="0"/>
              <a:t>place</a:t>
            </a:r>
            <a:r>
              <a:rPr lang="zh-CN" altLang="en-US" b="1" i="1" dirty="0" smtClean="0"/>
              <a:t> </a:t>
            </a:r>
            <a:r>
              <a:rPr lang="en-US" altLang="zh-CN" i="1" dirty="0" smtClean="0"/>
              <a:t>in</a:t>
            </a:r>
            <a:r>
              <a:rPr lang="zh-CN" altLang="en-US" i="1" dirty="0" smtClean="0"/>
              <a:t> </a:t>
            </a:r>
            <a:r>
              <a:rPr lang="zh-CN" altLang="en-US" i="1" dirty="0"/>
              <a:t> </a:t>
            </a:r>
            <a:r>
              <a:rPr lang="en-US" altLang="zh-CN" i="1" dirty="0" smtClean="0"/>
              <a:t>a </a:t>
            </a:r>
            <a:r>
              <a:rPr lang="en-US" altLang="zh-CN" b="1" i="1" dirty="0" smtClean="0"/>
              <a:t>real-world</a:t>
            </a:r>
          </a:p>
          <a:p>
            <a:r>
              <a:rPr lang="en-US" altLang="zh-CN" i="1" dirty="0" smtClean="0"/>
              <a:t>Weather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Forecasting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Competition</a:t>
            </a:r>
            <a:r>
              <a:rPr lang="en-US" altLang="zh-CN" b="1" i="1" dirty="0" smtClean="0"/>
              <a:t>.</a:t>
            </a:r>
            <a:endParaRPr lang="en-US" i="1" dirty="0"/>
          </a:p>
        </p:txBody>
      </p:sp>
      <p:pic>
        <p:nvPicPr>
          <p:cNvPr id="14" name="Picture 13" descr="../../../Library/Containers/com.tencent.xinWeChat/Data/Library/Application%20Support/com.tencent.xinWeChat/2.0b4.0.9/fdbf395e7fa77aae529be05c2df5be90/Message/MessageTemp/db0879dda76337610ac75c8db91d74d8/Image/161545273072_.pic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0" y="52122"/>
            <a:ext cx="2690466" cy="314941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7"/>
          <p:cNvSpPr txBox="1"/>
          <p:nvPr/>
        </p:nvSpPr>
        <p:spPr>
          <a:xfrm>
            <a:off x="4404800" y="443004"/>
            <a:ext cx="31066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1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Song" charset="-122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7594997" y="119838"/>
            <a:ext cx="2976756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Song" charset="-122"/>
              </a:rPr>
              <a:t>Right red: DUQ forecasting</a:t>
            </a:r>
            <a:endParaRPr lang="en-US" altLang="zh-CN" sz="1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Song" charset="-122"/>
            </a:endParaRPr>
          </a:p>
          <a:p>
            <a:r>
              <a:rPr lang="en-US" altLang="zh-CN" sz="1200" dirty="0" smtClean="0">
                <a:solidFill>
                  <a:srgbClr val="192E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Song" charset="-122"/>
              </a:rPr>
              <a:t>Right blue: NWP forecasting</a:t>
            </a:r>
            <a:endParaRPr lang="en-US" altLang="zh-CN" sz="1200" dirty="0">
              <a:solidFill>
                <a:srgbClr val="192E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Song" charset="-122"/>
            </a:endParaRPr>
          </a:p>
          <a:p>
            <a:r>
              <a:rPr lang="en-US" altLang="zh-CN" sz="12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Song" charset="-122"/>
              </a:rPr>
              <a:t>Right green: </a:t>
            </a:r>
            <a:r>
              <a:rPr lang="en-US" altLang="zh-CN" sz="12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Song" charset="-122"/>
              </a:rPr>
              <a:t>furture</a:t>
            </a:r>
            <a:r>
              <a:rPr lang="en-US" altLang="zh-CN" sz="12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Song" charset="-122"/>
              </a:rPr>
              <a:t> ground truth</a:t>
            </a:r>
            <a:endParaRPr lang="en-US" altLang="zh-CN" sz="12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Song" charset="-122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4552054" y="513430"/>
            <a:ext cx="2959210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Song" charset="-122"/>
              </a:rPr>
              <a:t>Left green</a:t>
            </a:r>
            <a:r>
              <a:rPr lang="zh-CN" altLang="en-US" sz="12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Song" charset="-122"/>
              </a:rPr>
              <a:t>：</a:t>
            </a:r>
            <a:r>
              <a:rPr lang="en-US" altLang="zh-CN" sz="12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Song" charset="-122"/>
              </a:rPr>
              <a:t>meteorology of yesterday</a:t>
            </a:r>
          </a:p>
        </p:txBody>
      </p:sp>
      <p:sp>
        <p:nvSpPr>
          <p:cNvPr id="18" name="Up-Down Arrow 10"/>
          <p:cNvSpPr/>
          <p:nvPr/>
        </p:nvSpPr>
        <p:spPr>
          <a:xfrm flipH="1">
            <a:off x="8757186" y="3010153"/>
            <a:ext cx="151143" cy="500113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Up-Down Arrow 9"/>
          <p:cNvSpPr/>
          <p:nvPr/>
        </p:nvSpPr>
        <p:spPr>
          <a:xfrm>
            <a:off x="9539154" y="3792638"/>
            <a:ext cx="82770" cy="271382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圆角矩形标注 24"/>
          <p:cNvSpPr/>
          <p:nvPr/>
        </p:nvSpPr>
        <p:spPr>
          <a:xfrm>
            <a:off x="9888216" y="4607652"/>
            <a:ext cx="1883745" cy="748049"/>
          </a:xfrm>
          <a:prstGeom prst="wedgeRoundRectCallout">
            <a:avLst>
              <a:gd name="adj1" fmla="val -63790"/>
              <a:gd name="adj2" fmla="val 54416"/>
              <a:gd name="adj3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FF0000"/>
                </a:solidFill>
              </a:rPr>
              <a:t>Fluctuates sharply</a:t>
            </a:r>
            <a:r>
              <a:rPr lang="en-US" sz="1400" dirty="0">
                <a:solidFill>
                  <a:srgbClr val="FF0000"/>
                </a:solidFill>
              </a:rPr>
              <a:t>, it is more challenging to </a:t>
            </a:r>
            <a:r>
              <a:rPr lang="en-US" sz="1400" dirty="0" smtClean="0">
                <a:solidFill>
                  <a:srgbClr val="FF0000"/>
                </a:solidFill>
              </a:rPr>
              <a:t>predict.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5" name="圆角矩形标注 2"/>
          <p:cNvSpPr/>
          <p:nvPr/>
        </p:nvSpPr>
        <p:spPr>
          <a:xfrm>
            <a:off x="9278760" y="2370258"/>
            <a:ext cx="2974745" cy="831283"/>
          </a:xfrm>
          <a:prstGeom prst="wedgeRoundRectCallout">
            <a:avLst>
              <a:gd name="adj1" fmla="val -63790"/>
              <a:gd name="adj2" fmla="val 54416"/>
              <a:gd name="adj3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FF0000"/>
                </a:solidFill>
              </a:rPr>
              <a:t>Mostly </a:t>
            </a:r>
            <a:r>
              <a:rPr lang="en-US" sz="1400" dirty="0">
                <a:solidFill>
                  <a:srgbClr val="FF0000"/>
                </a:solidFill>
              </a:rPr>
              <a:t>change (large variance)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during </a:t>
            </a:r>
            <a:r>
              <a:rPr lang="en-US" sz="1400" dirty="0">
                <a:solidFill>
                  <a:srgbClr val="FF0000"/>
                </a:solidFill>
              </a:rPr>
              <a:t>the daytime and become more stable during </a:t>
            </a:r>
            <a:r>
              <a:rPr lang="en-US" sz="1400" dirty="0" smtClean="0">
                <a:solidFill>
                  <a:srgbClr val="FF0000"/>
                </a:solidFill>
              </a:rPr>
              <a:t>night </a:t>
            </a:r>
            <a:r>
              <a:rPr lang="en-US" sz="1400" dirty="0">
                <a:solidFill>
                  <a:srgbClr val="FF0000"/>
                </a:solidFill>
              </a:rPr>
              <a:t>(small </a:t>
            </a:r>
            <a:r>
              <a:rPr lang="en-US" sz="1400" dirty="0" smtClean="0">
                <a:solidFill>
                  <a:srgbClr val="FF0000"/>
                </a:solidFill>
              </a:rPr>
              <a:t>variance)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6" name="Up-Down Arrow 10"/>
          <p:cNvSpPr/>
          <p:nvPr/>
        </p:nvSpPr>
        <p:spPr>
          <a:xfrm flipH="1">
            <a:off x="9357113" y="4944567"/>
            <a:ext cx="97972" cy="994320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7" name="Up-Down Arrow 10"/>
          <p:cNvSpPr/>
          <p:nvPr/>
        </p:nvSpPr>
        <p:spPr>
          <a:xfrm flipH="1">
            <a:off x="8738791" y="5476973"/>
            <a:ext cx="94123" cy="550787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4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/>
          <p:cNvSpPr/>
          <p:nvPr/>
        </p:nvSpPr>
        <p:spPr>
          <a:xfrm>
            <a:off x="177584" y="864700"/>
            <a:ext cx="10634388" cy="67888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275" y="2226511"/>
            <a:ext cx="6408180" cy="35500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05" y="2064068"/>
            <a:ext cx="3946997" cy="4441517"/>
          </a:xfrm>
          <a:prstGeom prst="rect">
            <a:avLst/>
          </a:prstGeom>
        </p:spPr>
      </p:pic>
      <p:sp>
        <p:nvSpPr>
          <p:cNvPr id="9" name="Rectangle 7"/>
          <p:cNvSpPr txBox="1">
            <a:spLocks noChangeArrowheads="1"/>
          </p:cNvSpPr>
          <p:nvPr/>
        </p:nvSpPr>
        <p:spPr bwMode="auto">
          <a:xfrm>
            <a:off x="177582" y="453118"/>
            <a:ext cx="11716835" cy="66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zh-CN" sz="2000" i="1" dirty="0" smtClean="0">
                <a:solidFill>
                  <a:schemeClr val="tx1"/>
                </a:solidFill>
              </a:rPr>
              <a:t>Trained by NLL has better</a:t>
            </a:r>
            <a:r>
              <a:rPr lang="zh-CN" altLang="en-US" sz="2000" i="1" dirty="0" smtClean="0">
                <a:solidFill>
                  <a:schemeClr val="tx1"/>
                </a:solidFill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</a:rPr>
              <a:t>generalization</a:t>
            </a:r>
            <a:r>
              <a:rPr lang="zh-CN" altLang="en-US" sz="2000" i="1" dirty="0" smtClean="0">
                <a:solidFill>
                  <a:schemeClr val="tx1"/>
                </a:solidFill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</a:rPr>
              <a:t>than</a:t>
            </a:r>
            <a:r>
              <a:rPr lang="zh-CN" altLang="en-US" sz="2000" i="1" dirty="0" smtClean="0">
                <a:solidFill>
                  <a:schemeClr val="tx1"/>
                </a:solidFill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</a:rPr>
              <a:t>MAE/MSE with Dropout and L1/L2 regularization.</a:t>
            </a:r>
            <a:r>
              <a:rPr lang="zh-CN" altLang="en-US" sz="2000" i="1" dirty="0" smtClean="0">
                <a:solidFill>
                  <a:schemeClr val="tx1"/>
                </a:solidFill>
              </a:rPr>
              <a:t> </a:t>
            </a:r>
            <a:endParaRPr kumimoji="0" lang="en-US" altLang="en-US" sz="2000" i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sz="2000" i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sz="2000" i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kumimoji="0" lang="en-US" altLang="en-US" sz="2000" i="1" kern="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7"/>
          <p:cNvSpPr txBox="1">
            <a:spLocks noChangeArrowheads="1"/>
          </p:cNvSpPr>
          <p:nvPr/>
        </p:nvSpPr>
        <p:spPr bwMode="auto">
          <a:xfrm>
            <a:off x="177582" y="-4422"/>
            <a:ext cx="11716835" cy="66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zh-CN" b="1" dirty="0" smtClean="0">
                <a:solidFill>
                  <a:schemeClr val="tx1"/>
                </a:solidFill>
              </a:rPr>
              <a:t>A novel</a:t>
            </a:r>
            <a:r>
              <a:rPr lang="zh-CN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p</a:t>
            </a:r>
            <a:r>
              <a:rPr lang="en-US" altLang="zh-CN" b="1" dirty="0" smtClean="0">
                <a:solidFill>
                  <a:schemeClr val="tx1"/>
                </a:solidFill>
              </a:rPr>
              <a:t>henomenon</a:t>
            </a:r>
            <a:r>
              <a:rPr lang="zh-CN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</a:rPr>
              <a:t>was</a:t>
            </a:r>
            <a:r>
              <a:rPr lang="zh-CN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</a:rPr>
              <a:t>reported</a:t>
            </a:r>
            <a:r>
              <a:rPr kumimoji="0" lang="en-US" altLang="en-US" b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endParaRPr kumimoji="0" lang="en-US" altLang="en-US" b="1" kern="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7"/>
          <p:cNvSpPr txBox="1">
            <a:spLocks noChangeArrowheads="1"/>
          </p:cNvSpPr>
          <p:nvPr/>
        </p:nvSpPr>
        <p:spPr bwMode="auto">
          <a:xfrm>
            <a:off x="-24744" y="1875701"/>
            <a:ext cx="4153783" cy="33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en-US" sz="2000" i="1" dirty="0" smtClean="0">
                <a:solidFill>
                  <a:schemeClr val="tx1"/>
                </a:solidFill>
              </a:rPr>
              <a:t>Matrix  of </a:t>
            </a:r>
            <a:r>
              <a:rPr lang="en-US" altLang="en-US" sz="2000" b="1" i="1" dirty="0" smtClean="0">
                <a:solidFill>
                  <a:schemeClr val="tx1"/>
                </a:solidFill>
              </a:rPr>
              <a:t>Learned Weights</a:t>
            </a:r>
            <a:endParaRPr kumimoji="0" lang="en-US" altLang="en-US" sz="2000" b="1" i="1" kern="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/>
          <p:cNvSpPr txBox="1">
            <a:spLocks noChangeArrowheads="1"/>
          </p:cNvSpPr>
          <p:nvPr/>
        </p:nvSpPr>
        <p:spPr bwMode="auto">
          <a:xfrm>
            <a:off x="4347291" y="1918803"/>
            <a:ext cx="4153783" cy="33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en-US" sz="2000" i="1" dirty="0" smtClean="0">
                <a:solidFill>
                  <a:schemeClr val="tx1"/>
                </a:solidFill>
              </a:rPr>
              <a:t>Distribution of </a:t>
            </a:r>
            <a:r>
              <a:rPr lang="en-US" altLang="en-US" sz="2000" b="1" i="1" dirty="0" smtClean="0">
                <a:solidFill>
                  <a:schemeClr val="tx1"/>
                </a:solidFill>
              </a:rPr>
              <a:t>Learned Weights</a:t>
            </a:r>
            <a:endParaRPr kumimoji="0" lang="en-US" altLang="en-US" sz="2000" b="1" i="1" kern="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67124" t="1" b="59232"/>
          <a:stretch/>
        </p:blipFill>
        <p:spPr>
          <a:xfrm>
            <a:off x="9579713" y="2208588"/>
            <a:ext cx="2106742" cy="144727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42724" y="5090109"/>
            <a:ext cx="1089587" cy="141547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" name="Rectangle 7"/>
          <p:cNvSpPr txBox="1">
            <a:spLocks noChangeArrowheads="1"/>
          </p:cNvSpPr>
          <p:nvPr/>
        </p:nvSpPr>
        <p:spPr bwMode="auto">
          <a:xfrm>
            <a:off x="8039963" y="1385175"/>
            <a:ext cx="3370908" cy="678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zh-CN" sz="1600" dirty="0" smtClean="0">
                <a:solidFill>
                  <a:srgbClr val="FF0000"/>
                </a:solidFill>
              </a:rPr>
              <a:t>Our</a:t>
            </a:r>
            <a:r>
              <a:rPr lang="zh-CN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</a:rPr>
              <a:t>weights:</a:t>
            </a:r>
            <a:r>
              <a:rPr lang="zh-CN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</a:rPr>
              <a:t>distribute</a:t>
            </a:r>
            <a:r>
              <a:rPr lang="zh-CN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</a:rPr>
              <a:t>smoothly</a:t>
            </a:r>
          </a:p>
          <a:p>
            <a:pPr marL="0" indent="0" eaLnBrk="1" hangingPunct="1">
              <a:buNone/>
              <a:defRPr/>
            </a:pPr>
            <a:r>
              <a:rPr kumimoji="0"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Dropout:</a:t>
            </a:r>
            <a:r>
              <a:rPr kumimoji="0" lang="zh-CN" altLang="en-US" sz="1600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locally</a:t>
            </a:r>
            <a:r>
              <a:rPr kumimoji="0" lang="zh-CN" altLang="en-US" sz="1600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clustered</a:t>
            </a:r>
            <a:endParaRPr kumimoji="0" lang="en-US" altLang="en-US" sz="1600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113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570160" y="640275"/>
            <a:ext cx="7919856" cy="56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kumimoji="0"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kumimoji="0" lang="en-US" altLang="en-US" b="1" kern="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259609" y="817082"/>
            <a:ext cx="8409307" cy="105565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0" name="Rectangle 7"/>
          <p:cNvSpPr txBox="1">
            <a:spLocks noChangeArrowheads="1"/>
          </p:cNvSpPr>
          <p:nvPr/>
        </p:nvSpPr>
        <p:spPr bwMode="auto">
          <a:xfrm>
            <a:off x="259608" y="133066"/>
            <a:ext cx="10451935" cy="56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kumimoji="0" lang="en-US" altLang="zh-CN" sz="3600" b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</a:t>
            </a:r>
            <a:r>
              <a:rPr kumimoji="0" lang="zh-CN" altLang="en-US" sz="3600" b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3600" b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r>
              <a:rPr kumimoji="0" lang="zh-CN" altLang="en-US" sz="3600" b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3600" b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endParaRPr kumimoji="0" lang="en-US" altLang="en-US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kumimoji="0" lang="en-US" altLang="en-US" kern="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5781" y="1324291"/>
            <a:ext cx="10964114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single-value</a:t>
            </a:r>
            <a:r>
              <a:rPr lang="zh-CN" altLang="en-US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forecasting</a:t>
            </a:r>
            <a:r>
              <a:rPr lang="zh-CN" altLang="en-US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r>
              <a:rPr lang="zh-CN" altLang="en-US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decision-making.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altLang="zh-CN" sz="24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zh-CN" altLang="en-US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forecasts single-value,</a:t>
            </a:r>
            <a:r>
              <a:rPr lang="zh-CN" altLang="en-US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zh-CN" altLang="en-US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zh-CN" altLang="en-US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forecasts 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interval</a:t>
            </a:r>
            <a:r>
              <a:rPr lang="en-US" altLang="zh-CN" sz="2400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</a:t>
            </a:r>
            <a:r>
              <a:rPr lang="zh-CN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BP.</a:t>
            </a:r>
            <a:r>
              <a:rPr lang="zh-CN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kern="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hile</a:t>
            </a:r>
            <a:r>
              <a:rPr lang="zh-CN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Bayesian</a:t>
            </a:r>
            <a:r>
              <a:rPr lang="zh-CN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zh-CN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variational</a:t>
            </a:r>
            <a:r>
              <a:rPr lang="zh-CN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inference.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altLang="zh-CN" sz="24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DUQ</a:t>
            </a:r>
            <a:r>
              <a:rPr lang="zh-CN" altLang="en-US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got</a:t>
            </a:r>
            <a:r>
              <a:rPr lang="zh-CN" altLang="en-US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superio</a:t>
            </a:r>
            <a:r>
              <a:rPr lang="zh-CN" altLang="en-US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taking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altLang="zh-CN" sz="24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sz="2400" b="1" dirty="0" smtClean="0">
                <a:solidFill>
                  <a:srgbClr val="FF0000"/>
                </a:solidFill>
              </a:rPr>
              <a:t>Phenomenon: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NLL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brings</a:t>
            </a:r>
            <a:r>
              <a:rPr lang="zh-CN" altLang="en-US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zh-CN" altLang="en-US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generalization</a:t>
            </a:r>
            <a:r>
              <a:rPr lang="zh-CN" altLang="en-US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zh-CN" altLang="en-US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MAE</a:t>
            </a:r>
            <a:r>
              <a:rPr lang="zh-CN" altLang="en-US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MSE.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altLang="zh-CN" sz="24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sz="2400" b="1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Scalable</a:t>
            </a:r>
            <a:r>
              <a:rPr lang="zh-CN" altLang="en-US" sz="2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kern="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800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kern="0" dirty="0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zh-CN" altLang="en-US" sz="2800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2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  <a:r>
              <a:rPr lang="zh-CN" altLang="en-US" sz="2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forecasting.</a:t>
            </a:r>
            <a:endParaRPr lang="en-US" altLang="en-US" sz="28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114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37958" y="1405636"/>
            <a:ext cx="8970838" cy="37359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  <a:p>
            <a:pPr marL="0" indent="0" algn="ctr">
              <a:buNone/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&amp; 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 marL="0" indent="0" algn="ctr">
              <a:buNone/>
            </a:pPr>
            <a:endPara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Bin.Wang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@student.uts.edu.au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4166">
            <a:off x="-33519" y="134935"/>
            <a:ext cx="2502568" cy="72189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250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6616" y="534315"/>
            <a:ext cx="8984905" cy="175259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	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0764" y="2609945"/>
            <a:ext cx="9190757" cy="3257719"/>
          </a:xfrm>
        </p:spPr>
        <p:txBody>
          <a:bodyPr>
            <a:noAutofit/>
          </a:bodyPr>
          <a:lstStyle/>
          <a:p>
            <a:pPr marL="457200" indent="-457200">
              <a:buClr>
                <a:schemeClr val="accent2">
                  <a:lumMod val="75000"/>
                </a:schemeClr>
              </a:buClr>
              <a:buFont typeface="+mj-lt"/>
              <a:buAutoNum type="arabicPeriod"/>
            </a:pPr>
            <a:r>
              <a:rPr lang="en-US" altLang="zh-CN" dirty="0"/>
              <a:t>Deep Learning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Single-value Forecasting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(previous)</a:t>
            </a:r>
          </a:p>
          <a:p>
            <a:pPr lvl="1">
              <a:buClr>
                <a:schemeClr val="accent2">
                  <a:lumMod val="75000"/>
                </a:schemeClr>
              </a:buClr>
            </a:pPr>
            <a:r>
              <a:rPr lang="en-US" altLang="zh-CN" sz="2400" dirty="0" smtClean="0"/>
              <a:t>Disadvantage</a:t>
            </a:r>
          </a:p>
          <a:p>
            <a:pPr marL="457200" indent="-457200">
              <a:buClr>
                <a:schemeClr val="accent2">
                  <a:lumMod val="75000"/>
                </a:schemeClr>
              </a:buClr>
              <a:buFont typeface="+mj-lt"/>
              <a:buAutoNum type="arabicPeriod"/>
            </a:pPr>
            <a:r>
              <a:rPr lang="en-US" altLang="zh-CN" dirty="0"/>
              <a:t>Deep </a:t>
            </a:r>
            <a:r>
              <a:rPr lang="en-US" altLang="zh-CN" dirty="0" smtClean="0"/>
              <a:t>Learning with Uncertainty Quantification (ours, DUQ)</a:t>
            </a:r>
          </a:p>
          <a:p>
            <a:pPr lvl="1">
              <a:buClr>
                <a:schemeClr val="accent2">
                  <a:lumMod val="75000"/>
                </a:schemeClr>
              </a:buClr>
            </a:pPr>
            <a:r>
              <a:rPr lang="en-US" altLang="zh-CN" sz="2400" dirty="0" smtClean="0"/>
              <a:t>Basic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Ideas</a:t>
            </a:r>
          </a:p>
          <a:p>
            <a:pPr lvl="1">
              <a:buClr>
                <a:schemeClr val="accent2">
                  <a:lumMod val="75000"/>
                </a:schemeClr>
              </a:buClr>
            </a:pPr>
            <a:r>
              <a:rPr lang="en-US" altLang="zh-CN" sz="2400" dirty="0" smtClean="0"/>
              <a:t>Methodology</a:t>
            </a:r>
          </a:p>
          <a:p>
            <a:pPr marL="457200" indent="-457200">
              <a:buClr>
                <a:schemeClr val="accent2">
                  <a:lumMod val="75000"/>
                </a:schemeClr>
              </a:buClr>
              <a:buFont typeface="+mj-lt"/>
              <a:buAutoNum type="arabicPeriod"/>
            </a:pPr>
            <a:r>
              <a:rPr lang="en-US" altLang="zh-CN" dirty="0" smtClean="0"/>
              <a:t>An application: DUQ for Weather </a:t>
            </a:r>
            <a:r>
              <a:rPr lang="en-US" altLang="zh-CN" dirty="0" err="1" smtClean="0"/>
              <a:t>Forcasting</a:t>
            </a:r>
            <a:endParaRPr lang="en-US" altLang="zh-CN" dirty="0" smtClean="0"/>
          </a:p>
          <a:p>
            <a:pPr lvl="1">
              <a:buClr>
                <a:schemeClr val="accent2">
                  <a:lumMod val="75000"/>
                </a:schemeClr>
              </a:buClr>
            </a:pPr>
            <a:r>
              <a:rPr lang="en-US" altLang="zh-CN" sz="2400" dirty="0" smtClean="0"/>
              <a:t>Superiority</a:t>
            </a:r>
          </a:p>
          <a:p>
            <a:pPr marL="457200" indent="-457200">
              <a:buClr>
                <a:schemeClr val="accent2">
                  <a:lumMod val="75000"/>
                </a:schemeClr>
              </a:buClr>
              <a:buFont typeface="+mj-lt"/>
              <a:buAutoNum type="arabicPeriod"/>
            </a:pPr>
            <a:r>
              <a:rPr lang="en-US" altLang="zh-CN" dirty="0" smtClean="0"/>
              <a:t>Summary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74312" y="864159"/>
            <a:ext cx="5245239" cy="60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6422571" y="1903595"/>
            <a:ext cx="5245239" cy="60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c 13"/>
          <p:cNvSpPr/>
          <p:nvPr/>
        </p:nvSpPr>
        <p:spPr>
          <a:xfrm>
            <a:off x="6957559" y="897105"/>
            <a:ext cx="2484000" cy="2069960"/>
          </a:xfrm>
          <a:prstGeom prst="arc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Arc 14"/>
          <p:cNvSpPr/>
          <p:nvPr/>
        </p:nvSpPr>
        <p:spPr>
          <a:xfrm rot="10800000">
            <a:off x="5169973" y="-137606"/>
            <a:ext cx="2484000" cy="2069960"/>
          </a:xfrm>
          <a:prstGeom prst="arc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3191569" y="462783"/>
            <a:ext cx="69539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US" altLang="zh-CN" sz="2400" i="1" dirty="0">
                <a:solidFill>
                  <a:srgbClr val="FF0000"/>
                </a:solidFill>
              </a:rPr>
              <a:t>Deep Learning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for</a:t>
            </a:r>
            <a:r>
              <a:rPr lang="zh-CN" altLang="en-US" sz="24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Time</a:t>
            </a:r>
            <a:r>
              <a:rPr lang="zh-CN" altLang="en-US" sz="24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Series</a:t>
            </a:r>
            <a:r>
              <a:rPr lang="zh-CN" altLang="en-US" sz="24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Forecasting</a:t>
            </a:r>
            <a:endParaRPr lang="en-US" altLang="zh-CN" sz="2400" i="1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4166">
            <a:off x="-81645" y="167019"/>
            <a:ext cx="2502568" cy="72189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857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-59967" y="198220"/>
            <a:ext cx="11391686" cy="56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zh-CN" sz="3600" dirty="0">
                <a:solidFill>
                  <a:schemeClr val="tx1"/>
                </a:solidFill>
              </a:rPr>
              <a:t>Deep Learning only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Single-value Forecasting</a:t>
            </a:r>
            <a:r>
              <a:rPr kumimoji="0" lang="en-US" altLang="en-US" b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kumimoji="0" lang="en-US" altLang="en-US" b="1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 flipV="1">
            <a:off x="111112" y="897136"/>
            <a:ext cx="9532585" cy="45719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60" name="Rectangle 59"/>
          <p:cNvSpPr/>
          <p:nvPr/>
        </p:nvSpPr>
        <p:spPr>
          <a:xfrm>
            <a:off x="-402928" y="3950518"/>
            <a:ext cx="3265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Clr>
                <a:schemeClr val="accent2">
                  <a:lumMod val="75000"/>
                </a:schemeClr>
              </a:buClr>
            </a:pPr>
            <a:r>
              <a:rPr lang="en-US" altLang="zh-CN" sz="3200" i="1" dirty="0" smtClean="0"/>
              <a:t>Disadvantage</a:t>
            </a:r>
            <a:r>
              <a:rPr lang="en-US" altLang="zh-CN" sz="3200" dirty="0" smtClean="0"/>
              <a:t>:</a:t>
            </a:r>
            <a:endParaRPr lang="en-US" altLang="zh-CN" sz="3200" dirty="0"/>
          </a:p>
        </p:txBody>
      </p:sp>
      <p:sp>
        <p:nvSpPr>
          <p:cNvPr id="61" name="TextBox 60"/>
          <p:cNvSpPr txBox="1"/>
          <p:nvPr/>
        </p:nvSpPr>
        <p:spPr>
          <a:xfrm>
            <a:off x="1399356" y="4526321"/>
            <a:ext cx="10067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b="1" dirty="0" smtClean="0"/>
              <a:t>IGNORE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uncertainty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noise.</a:t>
            </a:r>
          </a:p>
          <a:p>
            <a:pPr marL="342900" indent="-342900">
              <a:buAutoNum type="arabicPeriod"/>
            </a:pPr>
            <a:r>
              <a:rPr lang="en-US" altLang="zh-CN" sz="2400" b="1" dirty="0" smtClean="0"/>
              <a:t>ONLY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partial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information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UNSAFE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decision-making.</a:t>
            </a:r>
          </a:p>
        </p:txBody>
      </p:sp>
      <p:sp>
        <p:nvSpPr>
          <p:cNvPr id="22" name="Freeform 21"/>
          <p:cNvSpPr/>
          <p:nvPr/>
        </p:nvSpPr>
        <p:spPr>
          <a:xfrm>
            <a:off x="990457" y="1996086"/>
            <a:ext cx="4227119" cy="947773"/>
          </a:xfrm>
          <a:custGeom>
            <a:avLst/>
            <a:gdLst>
              <a:gd name="connsiteX0" fmla="*/ 0 w 4477507"/>
              <a:gd name="connsiteY0" fmla="*/ 563499 h 1124311"/>
              <a:gd name="connsiteX1" fmla="*/ 429208 w 4477507"/>
              <a:gd name="connsiteY1" fmla="*/ 22324 h 1124311"/>
              <a:gd name="connsiteX2" fmla="*/ 1212979 w 4477507"/>
              <a:gd name="connsiteY2" fmla="*/ 190275 h 1124311"/>
              <a:gd name="connsiteX3" fmla="*/ 1306285 w 4477507"/>
              <a:gd name="connsiteY3" fmla="*/ 974046 h 1124311"/>
              <a:gd name="connsiteX4" fmla="*/ 1847461 w 4477507"/>
              <a:gd name="connsiteY4" fmla="*/ 1067353 h 1124311"/>
              <a:gd name="connsiteX5" fmla="*/ 2220685 w 4477507"/>
              <a:gd name="connsiteY5" fmla="*/ 320904 h 1124311"/>
              <a:gd name="connsiteX6" fmla="*/ 2817844 w 4477507"/>
              <a:gd name="connsiteY6" fmla="*/ 488855 h 1124311"/>
              <a:gd name="connsiteX7" fmla="*/ 3116424 w 4477507"/>
              <a:gd name="connsiteY7" fmla="*/ 712789 h 1124311"/>
              <a:gd name="connsiteX8" fmla="*/ 3489648 w 4477507"/>
              <a:gd name="connsiteY8" fmla="*/ 358226 h 1124311"/>
              <a:gd name="connsiteX9" fmla="*/ 3582955 w 4477507"/>
              <a:gd name="connsiteY9" fmla="*/ 824757 h 1124311"/>
              <a:gd name="connsiteX10" fmla="*/ 3937518 w 4477507"/>
              <a:gd name="connsiteY10" fmla="*/ 600822 h 1124311"/>
              <a:gd name="connsiteX11" fmla="*/ 4049485 w 4477507"/>
              <a:gd name="connsiteY11" fmla="*/ 414210 h 1124311"/>
              <a:gd name="connsiteX12" fmla="*/ 4441371 w 4477507"/>
              <a:gd name="connsiteY12" fmla="*/ 675467 h 1124311"/>
              <a:gd name="connsiteX13" fmla="*/ 4460032 w 4477507"/>
              <a:gd name="connsiteY13" fmla="*/ 712789 h 112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77507" h="1124311">
                <a:moveTo>
                  <a:pt x="0" y="563499"/>
                </a:moveTo>
                <a:cubicBezTo>
                  <a:pt x="113522" y="324013"/>
                  <a:pt x="227045" y="84528"/>
                  <a:pt x="429208" y="22324"/>
                </a:cubicBezTo>
                <a:cubicBezTo>
                  <a:pt x="631371" y="-39880"/>
                  <a:pt x="1066800" y="31655"/>
                  <a:pt x="1212979" y="190275"/>
                </a:cubicBezTo>
                <a:cubicBezTo>
                  <a:pt x="1359158" y="348895"/>
                  <a:pt x="1200538" y="827866"/>
                  <a:pt x="1306285" y="974046"/>
                </a:cubicBezTo>
                <a:cubicBezTo>
                  <a:pt x="1412032" y="1120226"/>
                  <a:pt x="1695061" y="1176210"/>
                  <a:pt x="1847461" y="1067353"/>
                </a:cubicBezTo>
                <a:cubicBezTo>
                  <a:pt x="1999861" y="958496"/>
                  <a:pt x="2058955" y="417320"/>
                  <a:pt x="2220685" y="320904"/>
                </a:cubicBezTo>
                <a:cubicBezTo>
                  <a:pt x="2382415" y="224488"/>
                  <a:pt x="2668554" y="423541"/>
                  <a:pt x="2817844" y="488855"/>
                </a:cubicBezTo>
                <a:cubicBezTo>
                  <a:pt x="2967134" y="554169"/>
                  <a:pt x="3004457" y="734561"/>
                  <a:pt x="3116424" y="712789"/>
                </a:cubicBezTo>
                <a:cubicBezTo>
                  <a:pt x="3228391" y="691018"/>
                  <a:pt x="3411893" y="339565"/>
                  <a:pt x="3489648" y="358226"/>
                </a:cubicBezTo>
                <a:cubicBezTo>
                  <a:pt x="3567403" y="376887"/>
                  <a:pt x="3508310" y="784324"/>
                  <a:pt x="3582955" y="824757"/>
                </a:cubicBezTo>
                <a:cubicBezTo>
                  <a:pt x="3657600" y="865190"/>
                  <a:pt x="3859763" y="669246"/>
                  <a:pt x="3937518" y="600822"/>
                </a:cubicBezTo>
                <a:cubicBezTo>
                  <a:pt x="4015273" y="532398"/>
                  <a:pt x="3965510" y="401769"/>
                  <a:pt x="4049485" y="414210"/>
                </a:cubicBezTo>
                <a:cubicBezTo>
                  <a:pt x="4133460" y="426651"/>
                  <a:pt x="4372946" y="625704"/>
                  <a:pt x="4441371" y="675467"/>
                </a:cubicBezTo>
                <a:cubicBezTo>
                  <a:pt x="4509796" y="725230"/>
                  <a:pt x="4460032" y="712789"/>
                  <a:pt x="4460032" y="71278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90458" y="3074614"/>
            <a:ext cx="8094621" cy="26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799812" y="3074614"/>
            <a:ext cx="91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Time</a:t>
            </a:r>
            <a:endParaRPr lang="en-US" b="1" dirty="0"/>
          </a:p>
        </p:txBody>
      </p:sp>
      <p:sp>
        <p:nvSpPr>
          <p:cNvPr id="35" name="Oval 34"/>
          <p:cNvSpPr/>
          <p:nvPr/>
        </p:nvSpPr>
        <p:spPr>
          <a:xfrm>
            <a:off x="5361609" y="2562990"/>
            <a:ext cx="112933" cy="1129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Brace 43"/>
          <p:cNvSpPr/>
          <p:nvPr/>
        </p:nvSpPr>
        <p:spPr>
          <a:xfrm rot="16200000">
            <a:off x="2539678" y="-102146"/>
            <a:ext cx="646065" cy="3718717"/>
          </a:xfrm>
          <a:prstGeom prst="rightBrace">
            <a:avLst>
              <a:gd name="adj1" fmla="val 8333"/>
              <a:gd name="adj2" fmla="val 5214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704564" y="1050660"/>
            <a:ext cx="278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Historical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series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5913536" y="2249522"/>
            <a:ext cx="112933" cy="1129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642728" y="2533688"/>
            <a:ext cx="112933" cy="1129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050180" y="2483673"/>
            <a:ext cx="112933" cy="1129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Brace 50"/>
          <p:cNvSpPr/>
          <p:nvPr/>
        </p:nvSpPr>
        <p:spPr>
          <a:xfrm rot="16200000">
            <a:off x="6518655" y="293561"/>
            <a:ext cx="646065" cy="2904116"/>
          </a:xfrm>
          <a:prstGeom prst="rightBrace">
            <a:avLst>
              <a:gd name="adj1" fmla="val 8333"/>
              <a:gd name="adj2" fmla="val 5214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318261" y="1057050"/>
            <a:ext cx="151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Forcastings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991090" y="3112446"/>
            <a:ext cx="64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T+1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682883" y="3113403"/>
            <a:ext cx="64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T+2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433268" y="3101483"/>
            <a:ext cx="64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T+3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961801" y="3112446"/>
            <a:ext cx="64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T+n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7248988" y="3101483"/>
            <a:ext cx="64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dirty="0" smtClean="0"/>
              <a:t>……</a:t>
            </a:r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5351336" y="2459593"/>
            <a:ext cx="112932" cy="11293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929979" y="2170095"/>
            <a:ext cx="112932" cy="11293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044545" y="2038928"/>
            <a:ext cx="112932" cy="11293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657605" y="2448908"/>
            <a:ext cx="112932" cy="11293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9303629" y="2140008"/>
            <a:ext cx="1962238" cy="730731"/>
            <a:chOff x="9930465" y="1733153"/>
            <a:chExt cx="1962238" cy="730731"/>
          </a:xfrm>
        </p:grpSpPr>
        <p:sp>
          <p:nvSpPr>
            <p:cNvPr id="66" name="Oval 65"/>
            <p:cNvSpPr/>
            <p:nvPr/>
          </p:nvSpPr>
          <p:spPr>
            <a:xfrm>
              <a:off x="10007542" y="1861353"/>
              <a:ext cx="112932" cy="11293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0009744" y="2201995"/>
              <a:ext cx="112933" cy="1129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0195332" y="1733153"/>
              <a:ext cx="15445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rgbClr val="00B050"/>
                  </a:solidFill>
                </a:rPr>
                <a:t>Ground</a:t>
              </a:r>
              <a:r>
                <a:rPr lang="zh-CN" altLang="en-US" dirty="0" smtClean="0">
                  <a:solidFill>
                    <a:srgbClr val="00B050"/>
                  </a:solidFill>
                </a:rPr>
                <a:t> </a:t>
              </a:r>
              <a:r>
                <a:rPr lang="en-US" altLang="zh-CN" dirty="0" smtClean="0">
                  <a:solidFill>
                    <a:srgbClr val="00B050"/>
                  </a:solidFill>
                </a:rPr>
                <a:t>Truth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195619" y="2051518"/>
              <a:ext cx="13901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Forecasting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9930465" y="1733153"/>
              <a:ext cx="1962238" cy="730731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719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6" grpId="0" animBg="1"/>
      <p:bldP spid="47" grpId="0" animBg="1"/>
      <p:bldP spid="50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 txBox="1">
            <a:spLocks/>
          </p:cNvSpPr>
          <p:nvPr/>
        </p:nvSpPr>
        <p:spPr>
          <a:xfrm>
            <a:off x="11008968" y="6359021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7C8072D-26F4-494B-B0DF-A277EA81CC7D}" type="slidenum">
              <a:rPr lang="en-AU" smtClean="0"/>
              <a:pPr/>
              <a:t>4</a:t>
            </a:fld>
            <a:endParaRPr lang="en-AU"/>
          </a:p>
        </p:txBody>
      </p:sp>
      <p:sp>
        <p:nvSpPr>
          <p:cNvPr id="16" name="Rectangle 7"/>
          <p:cNvSpPr txBox="1">
            <a:spLocks noChangeArrowheads="1"/>
          </p:cNvSpPr>
          <p:nvPr/>
        </p:nvSpPr>
        <p:spPr bwMode="auto">
          <a:xfrm>
            <a:off x="117112" y="101558"/>
            <a:ext cx="12074887" cy="56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zh-CN" sz="3600" dirty="0" smtClean="0">
                <a:solidFill>
                  <a:schemeClr val="tx1"/>
                </a:solidFill>
              </a:rPr>
              <a:t>Deep Learning with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Uncertainty </a:t>
            </a:r>
            <a:r>
              <a:rPr lang="en-US" altLang="zh-CN" sz="3600" dirty="0" smtClean="0">
                <a:solidFill>
                  <a:schemeClr val="tx1"/>
                </a:solidFill>
              </a:rPr>
              <a:t>Quantification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(</a:t>
            </a:r>
            <a:r>
              <a:rPr lang="en-US" altLang="zh-CN" sz="3600" dirty="0" err="1" smtClean="0">
                <a:solidFill>
                  <a:schemeClr val="tx1"/>
                </a:solidFill>
              </a:rPr>
              <a:t>DeepUQ</a:t>
            </a:r>
            <a:r>
              <a:rPr lang="en-US" altLang="zh-CN" sz="3600" dirty="0" smtClean="0">
                <a:solidFill>
                  <a:schemeClr val="tx1"/>
                </a:solidFill>
              </a:rPr>
              <a:t>)</a:t>
            </a:r>
            <a:r>
              <a:rPr kumimoji="0" lang="en-US" altLang="en-US" sz="3600" b="1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kumimoji="0" lang="en-US" altLang="en-US" b="1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Pentagon 16"/>
          <p:cNvSpPr/>
          <p:nvPr/>
        </p:nvSpPr>
        <p:spPr>
          <a:xfrm>
            <a:off x="117113" y="739890"/>
            <a:ext cx="12074887" cy="63724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35" name="Rectangle 34"/>
          <p:cNvSpPr/>
          <p:nvPr/>
        </p:nvSpPr>
        <p:spPr>
          <a:xfrm>
            <a:off x="0" y="4207772"/>
            <a:ext cx="24176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Basic</a:t>
            </a:r>
            <a:r>
              <a:rPr lang="zh-CN" altLang="en-US" sz="3200" i="1" dirty="0" smtClean="0"/>
              <a:t> </a:t>
            </a:r>
            <a:r>
              <a:rPr lang="en-US" altLang="zh-CN" sz="3200" i="1" dirty="0" smtClean="0"/>
              <a:t>Ideas:</a:t>
            </a:r>
            <a:endParaRPr lang="en-US" sz="3200" i="1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908834" y="1419443"/>
            <a:ext cx="10887823" cy="2432075"/>
            <a:chOff x="1233389" y="1587662"/>
            <a:chExt cx="10887823" cy="2432075"/>
          </a:xfrm>
        </p:grpSpPr>
        <p:grpSp>
          <p:nvGrpSpPr>
            <p:cNvPr id="83" name="Group 82"/>
            <p:cNvGrpSpPr/>
            <p:nvPr/>
          </p:nvGrpSpPr>
          <p:grpSpPr>
            <a:xfrm>
              <a:off x="8255455" y="2506312"/>
              <a:ext cx="219833" cy="716834"/>
              <a:chOff x="6502123" y="4617855"/>
              <a:chExt cx="113327" cy="369538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6553898" y="4626422"/>
                <a:ext cx="3444" cy="351040"/>
              </a:xfrm>
              <a:prstGeom prst="line">
                <a:avLst/>
              </a:prstGeom>
              <a:ln w="34925" cmpd="sng">
                <a:solidFill>
                  <a:srgbClr val="192E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Group 11"/>
              <p:cNvGrpSpPr/>
              <p:nvPr/>
            </p:nvGrpSpPr>
            <p:grpSpPr>
              <a:xfrm>
                <a:off x="6502123" y="4617855"/>
                <a:ext cx="113327" cy="369538"/>
                <a:chOff x="8104681" y="2165874"/>
                <a:chExt cx="213380" cy="695791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 flipH="1" flipV="1">
                  <a:off x="8104681" y="2165874"/>
                  <a:ext cx="207939" cy="183"/>
                </a:xfrm>
                <a:prstGeom prst="line">
                  <a:avLst/>
                </a:prstGeom>
                <a:ln w="34925" cmpd="sng">
                  <a:solidFill>
                    <a:srgbClr val="192E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H="1" flipV="1">
                  <a:off x="8110122" y="2861483"/>
                  <a:ext cx="207939" cy="182"/>
                </a:xfrm>
                <a:prstGeom prst="line">
                  <a:avLst/>
                </a:prstGeom>
                <a:ln w="34925" cmpd="sng">
                  <a:solidFill>
                    <a:srgbClr val="192E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6" name="Group 105"/>
            <p:cNvGrpSpPr/>
            <p:nvPr/>
          </p:nvGrpSpPr>
          <p:grpSpPr>
            <a:xfrm>
              <a:off x="1233389" y="1587662"/>
              <a:ext cx="8721757" cy="2432075"/>
              <a:chOff x="1233389" y="1587662"/>
              <a:chExt cx="8721757" cy="2432075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1233389" y="1587662"/>
                <a:ext cx="8721757" cy="2432075"/>
                <a:chOff x="1506578" y="1560874"/>
                <a:chExt cx="8721757" cy="2432075"/>
              </a:xfrm>
            </p:grpSpPr>
            <p:sp>
              <p:nvSpPr>
                <p:cNvPr id="66" name="Freeform 65"/>
                <p:cNvSpPr/>
                <p:nvPr/>
              </p:nvSpPr>
              <p:spPr>
                <a:xfrm>
                  <a:off x="1506578" y="2506300"/>
                  <a:ext cx="4227119" cy="947773"/>
                </a:xfrm>
                <a:custGeom>
                  <a:avLst/>
                  <a:gdLst>
                    <a:gd name="connsiteX0" fmla="*/ 0 w 4477507"/>
                    <a:gd name="connsiteY0" fmla="*/ 563499 h 1124311"/>
                    <a:gd name="connsiteX1" fmla="*/ 429208 w 4477507"/>
                    <a:gd name="connsiteY1" fmla="*/ 22324 h 1124311"/>
                    <a:gd name="connsiteX2" fmla="*/ 1212979 w 4477507"/>
                    <a:gd name="connsiteY2" fmla="*/ 190275 h 1124311"/>
                    <a:gd name="connsiteX3" fmla="*/ 1306285 w 4477507"/>
                    <a:gd name="connsiteY3" fmla="*/ 974046 h 1124311"/>
                    <a:gd name="connsiteX4" fmla="*/ 1847461 w 4477507"/>
                    <a:gd name="connsiteY4" fmla="*/ 1067353 h 1124311"/>
                    <a:gd name="connsiteX5" fmla="*/ 2220685 w 4477507"/>
                    <a:gd name="connsiteY5" fmla="*/ 320904 h 1124311"/>
                    <a:gd name="connsiteX6" fmla="*/ 2817844 w 4477507"/>
                    <a:gd name="connsiteY6" fmla="*/ 488855 h 1124311"/>
                    <a:gd name="connsiteX7" fmla="*/ 3116424 w 4477507"/>
                    <a:gd name="connsiteY7" fmla="*/ 712789 h 1124311"/>
                    <a:gd name="connsiteX8" fmla="*/ 3489648 w 4477507"/>
                    <a:gd name="connsiteY8" fmla="*/ 358226 h 1124311"/>
                    <a:gd name="connsiteX9" fmla="*/ 3582955 w 4477507"/>
                    <a:gd name="connsiteY9" fmla="*/ 824757 h 1124311"/>
                    <a:gd name="connsiteX10" fmla="*/ 3937518 w 4477507"/>
                    <a:gd name="connsiteY10" fmla="*/ 600822 h 1124311"/>
                    <a:gd name="connsiteX11" fmla="*/ 4049485 w 4477507"/>
                    <a:gd name="connsiteY11" fmla="*/ 414210 h 1124311"/>
                    <a:gd name="connsiteX12" fmla="*/ 4441371 w 4477507"/>
                    <a:gd name="connsiteY12" fmla="*/ 675467 h 1124311"/>
                    <a:gd name="connsiteX13" fmla="*/ 4460032 w 4477507"/>
                    <a:gd name="connsiteY13" fmla="*/ 712789 h 1124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7507" h="1124311">
                      <a:moveTo>
                        <a:pt x="0" y="563499"/>
                      </a:moveTo>
                      <a:cubicBezTo>
                        <a:pt x="113522" y="324013"/>
                        <a:pt x="227045" y="84528"/>
                        <a:pt x="429208" y="22324"/>
                      </a:cubicBezTo>
                      <a:cubicBezTo>
                        <a:pt x="631371" y="-39880"/>
                        <a:pt x="1066800" y="31655"/>
                        <a:pt x="1212979" y="190275"/>
                      </a:cubicBezTo>
                      <a:cubicBezTo>
                        <a:pt x="1359158" y="348895"/>
                        <a:pt x="1200538" y="827866"/>
                        <a:pt x="1306285" y="974046"/>
                      </a:cubicBezTo>
                      <a:cubicBezTo>
                        <a:pt x="1412032" y="1120226"/>
                        <a:pt x="1695061" y="1176210"/>
                        <a:pt x="1847461" y="1067353"/>
                      </a:cubicBezTo>
                      <a:cubicBezTo>
                        <a:pt x="1999861" y="958496"/>
                        <a:pt x="2058955" y="417320"/>
                        <a:pt x="2220685" y="320904"/>
                      </a:cubicBezTo>
                      <a:cubicBezTo>
                        <a:pt x="2382415" y="224488"/>
                        <a:pt x="2668554" y="423541"/>
                        <a:pt x="2817844" y="488855"/>
                      </a:cubicBezTo>
                      <a:cubicBezTo>
                        <a:pt x="2967134" y="554169"/>
                        <a:pt x="3004457" y="734561"/>
                        <a:pt x="3116424" y="712789"/>
                      </a:cubicBezTo>
                      <a:cubicBezTo>
                        <a:pt x="3228391" y="691018"/>
                        <a:pt x="3411893" y="339565"/>
                        <a:pt x="3489648" y="358226"/>
                      </a:cubicBezTo>
                      <a:cubicBezTo>
                        <a:pt x="3567403" y="376887"/>
                        <a:pt x="3508310" y="784324"/>
                        <a:pt x="3582955" y="824757"/>
                      </a:cubicBezTo>
                      <a:cubicBezTo>
                        <a:pt x="3657600" y="865190"/>
                        <a:pt x="3859763" y="669246"/>
                        <a:pt x="3937518" y="600822"/>
                      </a:cubicBezTo>
                      <a:cubicBezTo>
                        <a:pt x="4015273" y="532398"/>
                        <a:pt x="3965510" y="401769"/>
                        <a:pt x="4049485" y="414210"/>
                      </a:cubicBezTo>
                      <a:cubicBezTo>
                        <a:pt x="4133460" y="426651"/>
                        <a:pt x="4372946" y="625704"/>
                        <a:pt x="4441371" y="675467"/>
                      </a:cubicBezTo>
                      <a:cubicBezTo>
                        <a:pt x="4509796" y="725230"/>
                        <a:pt x="4460032" y="712789"/>
                        <a:pt x="4460032" y="712789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Arrow Connector 66"/>
                <p:cNvCxnSpPr/>
                <p:nvPr/>
              </p:nvCxnSpPr>
              <p:spPr>
                <a:xfrm flipV="1">
                  <a:off x="1506579" y="3584828"/>
                  <a:ext cx="8094621" cy="2686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/>
                <p:cNvSpPr txBox="1"/>
                <p:nvPr/>
              </p:nvSpPr>
              <p:spPr>
                <a:xfrm>
                  <a:off x="9315933" y="3584828"/>
                  <a:ext cx="9124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 smtClean="0"/>
                    <a:t>Time</a:t>
                  </a:r>
                  <a:endParaRPr lang="en-US" b="1" dirty="0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829604" y="3073204"/>
                  <a:ext cx="112933" cy="11293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ight Brace 69"/>
                <p:cNvSpPr/>
                <p:nvPr/>
              </p:nvSpPr>
              <p:spPr>
                <a:xfrm rot="16200000">
                  <a:off x="3055799" y="408068"/>
                  <a:ext cx="646065" cy="3718717"/>
                </a:xfrm>
                <a:prstGeom prst="rightBrace">
                  <a:avLst>
                    <a:gd name="adj1" fmla="val 8333"/>
                    <a:gd name="adj2" fmla="val 52145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2220685" y="1560874"/>
                  <a:ext cx="27889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/>
                    <a:t>Historical</a:t>
                  </a:r>
                  <a:r>
                    <a:rPr lang="zh-CN" altLang="en-US" dirty="0" smtClean="0"/>
                    <a:t> </a:t>
                  </a:r>
                  <a:r>
                    <a:rPr lang="en-US" altLang="zh-CN" dirty="0" smtClean="0"/>
                    <a:t>time</a:t>
                  </a:r>
                  <a:r>
                    <a:rPr lang="zh-CN" altLang="en-US" dirty="0" smtClean="0"/>
                    <a:t> </a:t>
                  </a:r>
                  <a:r>
                    <a:rPr lang="en-US" altLang="zh-CN" dirty="0" smtClean="0"/>
                    <a:t>series</a:t>
                  </a:r>
                  <a:endParaRPr lang="en-US" dirty="0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6429657" y="2759736"/>
                  <a:ext cx="112933" cy="11293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7158849" y="3043902"/>
                  <a:ext cx="112933" cy="11293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8566301" y="2993887"/>
                  <a:ext cx="112933" cy="11293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ight Brace 74"/>
                <p:cNvSpPr/>
                <p:nvPr/>
              </p:nvSpPr>
              <p:spPr>
                <a:xfrm rot="16200000">
                  <a:off x="7034776" y="803775"/>
                  <a:ext cx="646065" cy="2904116"/>
                </a:xfrm>
                <a:prstGeom prst="rightBrace">
                  <a:avLst>
                    <a:gd name="adj1" fmla="val 8333"/>
                    <a:gd name="adj2" fmla="val 52145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6834382" y="1567264"/>
                  <a:ext cx="151958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 smtClean="0"/>
                    <a:t>Forcastings</a:t>
                  </a:r>
                  <a:endParaRPr lang="en-US" dirty="0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5507211" y="3622660"/>
                  <a:ext cx="6447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/>
                    <a:t>T+1</a:t>
                  </a:r>
                  <a:endParaRPr lang="en-US" dirty="0"/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6199004" y="3623617"/>
                  <a:ext cx="6447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/>
                    <a:t>T+2</a:t>
                  </a:r>
                  <a:endParaRPr lang="en-US" dirty="0"/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6949389" y="3611697"/>
                  <a:ext cx="6447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/>
                    <a:t>T+3</a:t>
                  </a:r>
                  <a:endParaRPr lang="en-US" dirty="0"/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8477922" y="3622660"/>
                  <a:ext cx="6447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 smtClean="0"/>
                    <a:t>T+n</a:t>
                  </a:r>
                  <a:endParaRPr lang="en-US" dirty="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7765109" y="3611697"/>
                  <a:ext cx="6447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mr-IN" altLang="zh-CN" dirty="0" smtClean="0"/>
                    <a:t>……</a:t>
                  </a:r>
                  <a:endParaRPr lang="en-US" dirty="0"/>
                </a:p>
              </p:txBody>
            </p:sp>
          </p:grpSp>
          <p:sp>
            <p:nvSpPr>
              <p:cNvPr id="56" name="Oval 55"/>
              <p:cNvSpPr/>
              <p:nvPr/>
            </p:nvSpPr>
            <p:spPr>
              <a:xfrm>
                <a:off x="5545281" y="2996595"/>
                <a:ext cx="112932" cy="112932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172911" y="2707097"/>
                <a:ext cx="112932" cy="112932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8319561" y="2575930"/>
                <a:ext cx="112932" cy="112932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6900537" y="2985910"/>
                <a:ext cx="112932" cy="112932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9572443" y="2056906"/>
              <a:ext cx="2548769" cy="1242206"/>
              <a:chOff x="9572443" y="2056906"/>
              <a:chExt cx="2548769" cy="1242206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9680721" y="2245472"/>
                <a:ext cx="112932" cy="112932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681163" y="2572932"/>
                <a:ext cx="112933" cy="11293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9809648" y="2117272"/>
                <a:ext cx="154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B050"/>
                    </a:solidFill>
                  </a:rPr>
                  <a:t>Ground</a:t>
                </a:r>
                <a:r>
                  <a:rPr lang="zh-CN" alt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Truth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9838648" y="2455469"/>
                <a:ext cx="1390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Forecasting</a:t>
                </a:r>
                <a:endParaRPr lang="en-US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9572443" y="2056906"/>
                <a:ext cx="2548769" cy="1242206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5574315" y="2968929"/>
              <a:ext cx="80100" cy="261191"/>
              <a:chOff x="6502123" y="4617855"/>
              <a:chExt cx="113327" cy="369538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6553898" y="4626422"/>
                <a:ext cx="3444" cy="351040"/>
              </a:xfrm>
              <a:prstGeom prst="line">
                <a:avLst/>
              </a:prstGeom>
              <a:ln>
                <a:solidFill>
                  <a:srgbClr val="192E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6502123" y="4617855"/>
                <a:ext cx="113327" cy="369538"/>
                <a:chOff x="8104681" y="2165874"/>
                <a:chExt cx="213380" cy="695791"/>
              </a:xfrm>
            </p:grpSpPr>
            <p:cxnSp>
              <p:nvCxnSpPr>
                <p:cNvPr id="87" name="Straight Connector 86"/>
                <p:cNvCxnSpPr/>
                <p:nvPr/>
              </p:nvCxnSpPr>
              <p:spPr>
                <a:xfrm flipH="1" flipV="1">
                  <a:off x="8104681" y="2165874"/>
                  <a:ext cx="207939" cy="183"/>
                </a:xfrm>
                <a:prstGeom prst="line">
                  <a:avLst/>
                </a:prstGeom>
                <a:ln>
                  <a:solidFill>
                    <a:srgbClr val="192E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H="1" flipV="1">
                  <a:off x="8110122" y="2861483"/>
                  <a:ext cx="207939" cy="182"/>
                </a:xfrm>
                <a:prstGeom prst="line">
                  <a:avLst/>
                </a:prstGeom>
                <a:ln>
                  <a:solidFill>
                    <a:srgbClr val="192E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9" name="Group 88"/>
            <p:cNvGrpSpPr/>
            <p:nvPr/>
          </p:nvGrpSpPr>
          <p:grpSpPr>
            <a:xfrm>
              <a:off x="6189040" y="2668649"/>
              <a:ext cx="80100" cy="261191"/>
              <a:chOff x="6502123" y="4617855"/>
              <a:chExt cx="113327" cy="369538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6553898" y="4626422"/>
                <a:ext cx="3444" cy="351040"/>
              </a:xfrm>
              <a:prstGeom prst="line">
                <a:avLst/>
              </a:prstGeom>
              <a:ln>
                <a:solidFill>
                  <a:srgbClr val="192E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/>
              <p:cNvGrpSpPr/>
              <p:nvPr/>
            </p:nvGrpSpPr>
            <p:grpSpPr>
              <a:xfrm>
                <a:off x="6502123" y="4617855"/>
                <a:ext cx="113327" cy="369538"/>
                <a:chOff x="8104681" y="2165874"/>
                <a:chExt cx="213380" cy="695791"/>
              </a:xfrm>
            </p:grpSpPr>
            <p:cxnSp>
              <p:nvCxnSpPr>
                <p:cNvPr id="92" name="Straight Connector 91"/>
                <p:cNvCxnSpPr/>
                <p:nvPr/>
              </p:nvCxnSpPr>
              <p:spPr>
                <a:xfrm flipH="1" flipV="1">
                  <a:off x="8104681" y="2165874"/>
                  <a:ext cx="207939" cy="183"/>
                </a:xfrm>
                <a:prstGeom prst="line">
                  <a:avLst/>
                </a:prstGeom>
                <a:ln>
                  <a:solidFill>
                    <a:srgbClr val="192E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 flipH="1" flipV="1">
                  <a:off x="8110122" y="2861483"/>
                  <a:ext cx="207939" cy="182"/>
                </a:xfrm>
                <a:prstGeom prst="line">
                  <a:avLst/>
                </a:prstGeom>
                <a:ln>
                  <a:solidFill>
                    <a:srgbClr val="192E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4" name="Group 93"/>
            <p:cNvGrpSpPr/>
            <p:nvPr/>
          </p:nvGrpSpPr>
          <p:grpSpPr>
            <a:xfrm>
              <a:off x="6896583" y="2904513"/>
              <a:ext cx="107053" cy="349080"/>
              <a:chOff x="6502123" y="4617855"/>
              <a:chExt cx="113327" cy="369538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>
                <a:off x="6553898" y="4626422"/>
                <a:ext cx="3444" cy="351040"/>
              </a:xfrm>
              <a:prstGeom prst="line">
                <a:avLst/>
              </a:prstGeom>
              <a:ln>
                <a:solidFill>
                  <a:srgbClr val="192E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6" name="Group 95"/>
              <p:cNvGrpSpPr/>
              <p:nvPr/>
            </p:nvGrpSpPr>
            <p:grpSpPr>
              <a:xfrm>
                <a:off x="6502123" y="4617855"/>
                <a:ext cx="113327" cy="369538"/>
                <a:chOff x="8104681" y="2165874"/>
                <a:chExt cx="213380" cy="695791"/>
              </a:xfrm>
            </p:grpSpPr>
            <p:cxnSp>
              <p:nvCxnSpPr>
                <p:cNvPr id="97" name="Straight Connector 96"/>
                <p:cNvCxnSpPr/>
                <p:nvPr/>
              </p:nvCxnSpPr>
              <p:spPr>
                <a:xfrm flipH="1" flipV="1">
                  <a:off x="8104681" y="2165874"/>
                  <a:ext cx="207939" cy="183"/>
                </a:xfrm>
                <a:prstGeom prst="line">
                  <a:avLst/>
                </a:prstGeom>
                <a:ln>
                  <a:solidFill>
                    <a:srgbClr val="192E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 flipH="1" flipV="1">
                  <a:off x="8110122" y="2861483"/>
                  <a:ext cx="207939" cy="182"/>
                </a:xfrm>
                <a:prstGeom prst="line">
                  <a:avLst/>
                </a:prstGeom>
                <a:ln>
                  <a:solidFill>
                    <a:srgbClr val="192E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9" name="Group 98"/>
            <p:cNvGrpSpPr/>
            <p:nvPr/>
          </p:nvGrpSpPr>
          <p:grpSpPr>
            <a:xfrm>
              <a:off x="9694966" y="2803204"/>
              <a:ext cx="89325" cy="291271"/>
              <a:chOff x="6502123" y="4617855"/>
              <a:chExt cx="113327" cy="369538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>
                <a:off x="6553898" y="4626422"/>
                <a:ext cx="3444" cy="351040"/>
              </a:xfrm>
              <a:prstGeom prst="line">
                <a:avLst/>
              </a:prstGeom>
              <a:ln w="34925" cmpd="sng">
                <a:solidFill>
                  <a:srgbClr val="192E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6502123" y="4617855"/>
                <a:ext cx="113327" cy="369538"/>
                <a:chOff x="8104681" y="2165874"/>
                <a:chExt cx="213380" cy="695791"/>
              </a:xfrm>
            </p:grpSpPr>
            <p:cxnSp>
              <p:nvCxnSpPr>
                <p:cNvPr id="102" name="Straight Connector 101"/>
                <p:cNvCxnSpPr/>
                <p:nvPr/>
              </p:nvCxnSpPr>
              <p:spPr>
                <a:xfrm flipH="1" flipV="1">
                  <a:off x="8104681" y="2165874"/>
                  <a:ext cx="207939" cy="183"/>
                </a:xfrm>
                <a:prstGeom prst="line">
                  <a:avLst/>
                </a:prstGeom>
                <a:ln w="34925" cmpd="sng">
                  <a:solidFill>
                    <a:srgbClr val="192E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flipH="1" flipV="1">
                  <a:off x="8110122" y="2861483"/>
                  <a:ext cx="207939" cy="182"/>
                </a:xfrm>
                <a:prstGeom prst="line">
                  <a:avLst/>
                </a:prstGeom>
                <a:ln w="34925" cmpd="sng">
                  <a:solidFill>
                    <a:srgbClr val="192E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4" name="Rectangle 103"/>
            <p:cNvSpPr/>
            <p:nvPr/>
          </p:nvSpPr>
          <p:spPr>
            <a:xfrm>
              <a:off x="9833021" y="2779424"/>
              <a:ext cx="22881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rgbClr val="192EF0"/>
                  </a:solidFill>
                </a:rPr>
                <a:t>Upper,</a:t>
              </a:r>
              <a:r>
                <a:rPr lang="zh-CN" altLang="en-US" dirty="0" smtClean="0">
                  <a:solidFill>
                    <a:srgbClr val="192EF0"/>
                  </a:solidFill>
                </a:rPr>
                <a:t> </a:t>
              </a:r>
              <a:r>
                <a:rPr lang="en-US" altLang="zh-CN" dirty="0" smtClean="0">
                  <a:solidFill>
                    <a:srgbClr val="192EF0"/>
                  </a:solidFill>
                </a:rPr>
                <a:t>Lower</a:t>
              </a:r>
              <a:r>
                <a:rPr lang="zh-CN" altLang="en-US" dirty="0" smtClean="0">
                  <a:solidFill>
                    <a:srgbClr val="192EF0"/>
                  </a:solidFill>
                </a:rPr>
                <a:t> </a:t>
              </a:r>
              <a:r>
                <a:rPr lang="en-US" altLang="zh-CN" dirty="0" smtClean="0">
                  <a:solidFill>
                    <a:srgbClr val="192EF0"/>
                  </a:solidFill>
                </a:rPr>
                <a:t>Bound</a:t>
              </a:r>
              <a:endParaRPr lang="en-US" dirty="0">
                <a:solidFill>
                  <a:srgbClr val="192EF0"/>
                </a:solidFill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620976" y="4874437"/>
            <a:ext cx="11463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Predict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upper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 </a:t>
            </a:r>
            <a:r>
              <a:rPr lang="en-US" altLang="zh-CN" sz="2400" b="1" dirty="0" smtClean="0"/>
              <a:t>lower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Bound</a:t>
            </a:r>
            <a:r>
              <a:rPr lang="zh-CN" altLang="en-US" sz="2400" b="1" dirty="0" smtClean="0"/>
              <a:t> </a:t>
            </a:r>
            <a:r>
              <a:rPr lang="en-US" altLang="zh-CN" sz="2400" b="1" dirty="0"/>
              <a:t>(Uncertainty Quantification)</a:t>
            </a:r>
            <a:endParaRPr lang="en-US" sz="2400" dirty="0"/>
          </a:p>
          <a:p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cover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ground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truth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/>
              <a:t> </a:t>
            </a:r>
            <a:r>
              <a:rPr lang="en-US" altLang="zh-CN" sz="2400" b="1" i="1" dirty="0" smtClean="0"/>
              <a:t>probability</a:t>
            </a:r>
            <a:r>
              <a:rPr lang="zh-CN" altLang="en-US" sz="2400" b="1" i="1" dirty="0" smtClean="0"/>
              <a:t> </a:t>
            </a:r>
            <a:r>
              <a:rPr lang="en-US" altLang="zh-CN" sz="2400" b="1" i="1" dirty="0" smtClean="0"/>
              <a:t>P </a:t>
            </a:r>
            <a:r>
              <a:rPr lang="en-US" altLang="zh-CN" sz="2400" i="1" dirty="0" smtClean="0"/>
              <a:t>such as 90%.</a:t>
            </a:r>
            <a:r>
              <a:rPr lang="zh-CN" altLang="en-US" sz="2400" dirty="0" smtClean="0"/>
              <a:t>  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000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entagon 16"/>
          <p:cNvSpPr/>
          <p:nvPr/>
        </p:nvSpPr>
        <p:spPr>
          <a:xfrm>
            <a:off x="117113" y="739890"/>
            <a:ext cx="12074887" cy="63724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9972"/>
          <a:stretch/>
        </p:blipFill>
        <p:spPr>
          <a:xfrm>
            <a:off x="1745847" y="1119417"/>
            <a:ext cx="5655547" cy="329977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54100" y="5289205"/>
            <a:ext cx="219833" cy="716834"/>
            <a:chOff x="6502123" y="4617855"/>
            <a:chExt cx="113327" cy="369538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6553898" y="4626422"/>
              <a:ext cx="3444" cy="351040"/>
            </a:xfrm>
            <a:prstGeom prst="line">
              <a:avLst/>
            </a:prstGeom>
            <a:ln w="34925" cmpd="sng">
              <a:solidFill>
                <a:srgbClr val="192E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/>
            <p:cNvGrpSpPr/>
            <p:nvPr/>
          </p:nvGrpSpPr>
          <p:grpSpPr>
            <a:xfrm>
              <a:off x="6502123" y="4617855"/>
              <a:ext cx="113327" cy="369538"/>
              <a:chOff x="8104681" y="2165874"/>
              <a:chExt cx="213380" cy="695791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 flipH="1" flipV="1">
                <a:off x="8104681" y="2165874"/>
                <a:ext cx="207939" cy="183"/>
              </a:xfrm>
              <a:prstGeom prst="line">
                <a:avLst/>
              </a:prstGeom>
              <a:ln w="34925" cmpd="sng">
                <a:solidFill>
                  <a:srgbClr val="192E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 flipV="1">
                <a:off x="8110122" y="2861483"/>
                <a:ext cx="207939" cy="182"/>
              </a:xfrm>
              <a:prstGeom prst="line">
                <a:avLst/>
              </a:prstGeom>
              <a:ln w="34925" cmpd="sng">
                <a:solidFill>
                  <a:srgbClr val="192E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Freeform 53"/>
          <p:cNvSpPr/>
          <p:nvPr/>
        </p:nvSpPr>
        <p:spPr>
          <a:xfrm>
            <a:off x="364317" y="5629100"/>
            <a:ext cx="3106713" cy="711307"/>
          </a:xfrm>
          <a:custGeom>
            <a:avLst/>
            <a:gdLst>
              <a:gd name="connsiteX0" fmla="*/ 0 w 4477507"/>
              <a:gd name="connsiteY0" fmla="*/ 563499 h 1124311"/>
              <a:gd name="connsiteX1" fmla="*/ 429208 w 4477507"/>
              <a:gd name="connsiteY1" fmla="*/ 22324 h 1124311"/>
              <a:gd name="connsiteX2" fmla="*/ 1212979 w 4477507"/>
              <a:gd name="connsiteY2" fmla="*/ 190275 h 1124311"/>
              <a:gd name="connsiteX3" fmla="*/ 1306285 w 4477507"/>
              <a:gd name="connsiteY3" fmla="*/ 974046 h 1124311"/>
              <a:gd name="connsiteX4" fmla="*/ 1847461 w 4477507"/>
              <a:gd name="connsiteY4" fmla="*/ 1067353 h 1124311"/>
              <a:gd name="connsiteX5" fmla="*/ 2220685 w 4477507"/>
              <a:gd name="connsiteY5" fmla="*/ 320904 h 1124311"/>
              <a:gd name="connsiteX6" fmla="*/ 2817844 w 4477507"/>
              <a:gd name="connsiteY6" fmla="*/ 488855 h 1124311"/>
              <a:gd name="connsiteX7" fmla="*/ 3116424 w 4477507"/>
              <a:gd name="connsiteY7" fmla="*/ 712789 h 1124311"/>
              <a:gd name="connsiteX8" fmla="*/ 3489648 w 4477507"/>
              <a:gd name="connsiteY8" fmla="*/ 358226 h 1124311"/>
              <a:gd name="connsiteX9" fmla="*/ 3582955 w 4477507"/>
              <a:gd name="connsiteY9" fmla="*/ 824757 h 1124311"/>
              <a:gd name="connsiteX10" fmla="*/ 3937518 w 4477507"/>
              <a:gd name="connsiteY10" fmla="*/ 600822 h 1124311"/>
              <a:gd name="connsiteX11" fmla="*/ 4049485 w 4477507"/>
              <a:gd name="connsiteY11" fmla="*/ 414210 h 1124311"/>
              <a:gd name="connsiteX12" fmla="*/ 4441371 w 4477507"/>
              <a:gd name="connsiteY12" fmla="*/ 675467 h 1124311"/>
              <a:gd name="connsiteX13" fmla="*/ 4460032 w 4477507"/>
              <a:gd name="connsiteY13" fmla="*/ 712789 h 112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77507" h="1124311">
                <a:moveTo>
                  <a:pt x="0" y="563499"/>
                </a:moveTo>
                <a:cubicBezTo>
                  <a:pt x="113522" y="324013"/>
                  <a:pt x="227045" y="84528"/>
                  <a:pt x="429208" y="22324"/>
                </a:cubicBezTo>
                <a:cubicBezTo>
                  <a:pt x="631371" y="-39880"/>
                  <a:pt x="1066800" y="31655"/>
                  <a:pt x="1212979" y="190275"/>
                </a:cubicBezTo>
                <a:cubicBezTo>
                  <a:pt x="1359158" y="348895"/>
                  <a:pt x="1200538" y="827866"/>
                  <a:pt x="1306285" y="974046"/>
                </a:cubicBezTo>
                <a:cubicBezTo>
                  <a:pt x="1412032" y="1120226"/>
                  <a:pt x="1695061" y="1176210"/>
                  <a:pt x="1847461" y="1067353"/>
                </a:cubicBezTo>
                <a:cubicBezTo>
                  <a:pt x="1999861" y="958496"/>
                  <a:pt x="2058955" y="417320"/>
                  <a:pt x="2220685" y="320904"/>
                </a:cubicBezTo>
                <a:cubicBezTo>
                  <a:pt x="2382415" y="224488"/>
                  <a:pt x="2668554" y="423541"/>
                  <a:pt x="2817844" y="488855"/>
                </a:cubicBezTo>
                <a:cubicBezTo>
                  <a:pt x="2967134" y="554169"/>
                  <a:pt x="3004457" y="734561"/>
                  <a:pt x="3116424" y="712789"/>
                </a:cubicBezTo>
                <a:cubicBezTo>
                  <a:pt x="3228391" y="691018"/>
                  <a:pt x="3411893" y="339565"/>
                  <a:pt x="3489648" y="358226"/>
                </a:cubicBezTo>
                <a:cubicBezTo>
                  <a:pt x="3567403" y="376887"/>
                  <a:pt x="3508310" y="784324"/>
                  <a:pt x="3582955" y="824757"/>
                </a:cubicBezTo>
                <a:cubicBezTo>
                  <a:pt x="3657600" y="865190"/>
                  <a:pt x="3859763" y="669246"/>
                  <a:pt x="3937518" y="600822"/>
                </a:cubicBezTo>
                <a:cubicBezTo>
                  <a:pt x="4015273" y="532398"/>
                  <a:pt x="3965510" y="401769"/>
                  <a:pt x="4049485" y="414210"/>
                </a:cubicBezTo>
                <a:cubicBezTo>
                  <a:pt x="4133460" y="426651"/>
                  <a:pt x="4372946" y="625704"/>
                  <a:pt x="4441371" y="675467"/>
                </a:cubicBezTo>
                <a:cubicBezTo>
                  <a:pt x="4509796" y="725230"/>
                  <a:pt x="4460032" y="712789"/>
                  <a:pt x="4460032" y="71278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47307" y="6451946"/>
            <a:ext cx="11315304" cy="10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1188619" y="6425076"/>
            <a:ext cx="91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Time</a:t>
            </a:r>
            <a:endParaRPr lang="en-US" b="1" dirty="0"/>
          </a:p>
        </p:txBody>
      </p:sp>
      <p:sp>
        <p:nvSpPr>
          <p:cNvPr id="57" name="Oval 56"/>
          <p:cNvSpPr/>
          <p:nvPr/>
        </p:nvSpPr>
        <p:spPr>
          <a:xfrm>
            <a:off x="7349364" y="5913452"/>
            <a:ext cx="112933" cy="1129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239466" y="5255078"/>
            <a:ext cx="278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Historical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series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7949417" y="5599984"/>
            <a:ext cx="112933" cy="1129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678609" y="5884150"/>
            <a:ext cx="112933" cy="1129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0086061" y="5834135"/>
            <a:ext cx="112933" cy="1129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285416" y="5231908"/>
            <a:ext cx="151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Forcastings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7379897" y="6462908"/>
            <a:ext cx="64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T+1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8071690" y="6463865"/>
            <a:ext cx="64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T+2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8822075" y="6451945"/>
            <a:ext cx="64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T+3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0350608" y="6462908"/>
            <a:ext cx="64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T+n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9637795" y="6451945"/>
            <a:ext cx="64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dirty="0" smtClean="0"/>
              <a:t>……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7338230" y="5810055"/>
            <a:ext cx="112932" cy="11293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965860" y="5520557"/>
            <a:ext cx="112932" cy="11293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080426" y="5389390"/>
            <a:ext cx="112932" cy="11293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8693486" y="5799370"/>
            <a:ext cx="112932" cy="11293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7340875" y="5815990"/>
            <a:ext cx="80100" cy="261191"/>
            <a:chOff x="6502123" y="4617855"/>
            <a:chExt cx="113327" cy="369538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6553898" y="4626422"/>
              <a:ext cx="3444" cy="351040"/>
            </a:xfrm>
            <a:prstGeom prst="line">
              <a:avLst/>
            </a:prstGeom>
            <a:ln>
              <a:solidFill>
                <a:srgbClr val="192E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/>
            <p:cNvGrpSpPr/>
            <p:nvPr/>
          </p:nvGrpSpPr>
          <p:grpSpPr>
            <a:xfrm>
              <a:off x="6502123" y="4617855"/>
              <a:ext cx="113327" cy="369538"/>
              <a:chOff x="8104681" y="2165874"/>
              <a:chExt cx="213380" cy="695791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H="1" flipV="1">
                <a:off x="8104681" y="2165874"/>
                <a:ext cx="207939" cy="183"/>
              </a:xfrm>
              <a:prstGeom prst="line">
                <a:avLst/>
              </a:prstGeom>
              <a:ln>
                <a:solidFill>
                  <a:srgbClr val="192E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8110122" y="2861483"/>
                <a:ext cx="207939" cy="182"/>
              </a:xfrm>
              <a:prstGeom prst="line">
                <a:avLst/>
              </a:prstGeom>
              <a:ln>
                <a:solidFill>
                  <a:srgbClr val="192E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/>
          <p:cNvGrpSpPr/>
          <p:nvPr/>
        </p:nvGrpSpPr>
        <p:grpSpPr>
          <a:xfrm>
            <a:off x="7971642" y="5483626"/>
            <a:ext cx="80100" cy="261191"/>
            <a:chOff x="6502123" y="4617855"/>
            <a:chExt cx="113327" cy="369538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553898" y="4626422"/>
              <a:ext cx="3444" cy="351040"/>
            </a:xfrm>
            <a:prstGeom prst="line">
              <a:avLst/>
            </a:prstGeom>
            <a:ln>
              <a:solidFill>
                <a:srgbClr val="192E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6502123" y="4617855"/>
              <a:ext cx="113327" cy="369538"/>
              <a:chOff x="8104681" y="2165874"/>
              <a:chExt cx="213380" cy="695791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flipH="1" flipV="1">
                <a:off x="8104681" y="2165874"/>
                <a:ext cx="207939" cy="183"/>
              </a:xfrm>
              <a:prstGeom prst="line">
                <a:avLst/>
              </a:prstGeom>
              <a:ln>
                <a:solidFill>
                  <a:srgbClr val="192E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 flipV="1">
                <a:off x="8110122" y="2861483"/>
                <a:ext cx="207939" cy="182"/>
              </a:xfrm>
              <a:prstGeom prst="line">
                <a:avLst/>
              </a:prstGeom>
              <a:ln>
                <a:solidFill>
                  <a:srgbClr val="192E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/>
          <p:cNvGrpSpPr/>
          <p:nvPr/>
        </p:nvGrpSpPr>
        <p:grpSpPr>
          <a:xfrm>
            <a:off x="8695228" y="5687406"/>
            <a:ext cx="107053" cy="349080"/>
            <a:chOff x="6502123" y="4617855"/>
            <a:chExt cx="113327" cy="369538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6553898" y="4626422"/>
              <a:ext cx="3444" cy="351040"/>
            </a:xfrm>
            <a:prstGeom prst="line">
              <a:avLst/>
            </a:prstGeom>
            <a:ln>
              <a:solidFill>
                <a:srgbClr val="192E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6502123" y="4617855"/>
              <a:ext cx="113327" cy="369538"/>
              <a:chOff x="8104681" y="2165874"/>
              <a:chExt cx="213380" cy="695791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 flipH="1" flipV="1">
                <a:off x="8104681" y="2165874"/>
                <a:ext cx="207939" cy="183"/>
              </a:xfrm>
              <a:prstGeom prst="line">
                <a:avLst/>
              </a:prstGeom>
              <a:ln>
                <a:solidFill>
                  <a:srgbClr val="192E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8110122" y="2861483"/>
                <a:ext cx="207939" cy="182"/>
              </a:xfrm>
              <a:prstGeom prst="line">
                <a:avLst/>
              </a:prstGeom>
              <a:ln>
                <a:solidFill>
                  <a:srgbClr val="192E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Rectangle 73"/>
          <p:cNvSpPr/>
          <p:nvPr/>
        </p:nvSpPr>
        <p:spPr>
          <a:xfrm>
            <a:off x="281092" y="5244640"/>
            <a:ext cx="3284485" cy="113378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308683" y="5192427"/>
            <a:ext cx="3007770" cy="1113374"/>
          </a:xfrm>
          <a:prstGeom prst="rect">
            <a:avLst/>
          </a:prstGeom>
          <a:noFill/>
          <a:ln>
            <a:solidFill>
              <a:srgbClr val="192E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urved Right Arrow 75"/>
          <p:cNvSpPr/>
          <p:nvPr/>
        </p:nvSpPr>
        <p:spPr>
          <a:xfrm>
            <a:off x="6615884" y="2519029"/>
            <a:ext cx="616224" cy="3032130"/>
          </a:xfrm>
          <a:prstGeom prst="curvedRightArrow">
            <a:avLst>
              <a:gd name="adj1" fmla="val 16087"/>
              <a:gd name="adj2" fmla="val 50000"/>
              <a:gd name="adj3" fmla="val 25000"/>
            </a:avLst>
          </a:prstGeom>
          <a:solidFill>
            <a:srgbClr val="192EF0"/>
          </a:solidFill>
          <a:ln>
            <a:solidFill>
              <a:srgbClr val="192EF0"/>
            </a:solidFill>
          </a:ln>
          <a:scene3d>
            <a:camera prst="orthographicFront">
              <a:rot lat="298856" lon="21573786" rev="2159885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Curved Down Arrow 76"/>
          <p:cNvSpPr/>
          <p:nvPr/>
        </p:nvSpPr>
        <p:spPr>
          <a:xfrm rot="16841433">
            <a:off x="-11385" y="3582183"/>
            <a:ext cx="2288225" cy="815928"/>
          </a:xfrm>
          <a:prstGeom prst="curvedDownArrow">
            <a:avLst>
              <a:gd name="adj1" fmla="val 25000"/>
              <a:gd name="adj2" fmla="val 56583"/>
              <a:gd name="adj3" fmla="val 25000"/>
            </a:avLst>
          </a:prstGeom>
          <a:solidFill>
            <a:schemeClr val="accent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646973" y="344799"/>
            <a:ext cx="976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r>
              <a:rPr lang="en-US" altLang="zh-CN" dirty="0" smtClean="0"/>
              <a:t>orecast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sequential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interval by </a:t>
            </a:r>
            <a:r>
              <a:rPr lang="en-US" altLang="zh-CN" b="1" dirty="0"/>
              <a:t>e</a:t>
            </a:r>
            <a:r>
              <a:rPr lang="en-US" altLang="zh-CN" b="1" dirty="0" smtClean="0"/>
              <a:t>nd-to-end learning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117113" y="180262"/>
            <a:ext cx="2529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Methodology</a:t>
            </a:r>
            <a:endParaRPr lang="en-US" sz="3200" i="1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3"/>
          <a:srcRect l="60311"/>
          <a:stretch/>
        </p:blipFill>
        <p:spPr>
          <a:xfrm>
            <a:off x="7401394" y="1129587"/>
            <a:ext cx="3739380" cy="329977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50464" y="1256711"/>
            <a:ext cx="4300702" cy="2969418"/>
            <a:chOff x="7531142" y="1305504"/>
            <a:chExt cx="4300702" cy="2969418"/>
          </a:xfrm>
        </p:grpSpPr>
        <p:grpSp>
          <p:nvGrpSpPr>
            <p:cNvPr id="4" name="Group 3"/>
            <p:cNvGrpSpPr/>
            <p:nvPr/>
          </p:nvGrpSpPr>
          <p:grpSpPr>
            <a:xfrm>
              <a:off x="7531142" y="1836699"/>
              <a:ext cx="136998" cy="2414971"/>
              <a:chOff x="7531142" y="1836699"/>
              <a:chExt cx="136998" cy="2414971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7531142" y="1836699"/>
                <a:ext cx="112933" cy="11293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7539164" y="2069309"/>
                <a:ext cx="112933" cy="11293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7539164" y="2342023"/>
                <a:ext cx="112933" cy="11293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7547186" y="2574633"/>
                <a:ext cx="112933" cy="11293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7531144" y="2847347"/>
                <a:ext cx="112933" cy="11293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539166" y="3079957"/>
                <a:ext cx="112933" cy="11293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7539163" y="3432888"/>
                <a:ext cx="112933" cy="11293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7547185" y="3665498"/>
                <a:ext cx="112933" cy="11293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547185" y="3938212"/>
                <a:ext cx="112933" cy="11293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555207" y="4138738"/>
                <a:ext cx="112933" cy="11293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0312259" y="1305504"/>
              <a:ext cx="1519585" cy="2969418"/>
              <a:chOff x="9210382" y="1258189"/>
              <a:chExt cx="1519585" cy="2969418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9849221" y="1812636"/>
                <a:ext cx="112933" cy="112932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9857243" y="2045246"/>
                <a:ext cx="112933" cy="112932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9857243" y="2317960"/>
                <a:ext cx="112933" cy="112932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9865265" y="2550570"/>
                <a:ext cx="112933" cy="112932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9849223" y="2823284"/>
                <a:ext cx="112933" cy="112932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9857245" y="3055894"/>
                <a:ext cx="112933" cy="112932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9857242" y="3408825"/>
                <a:ext cx="112933" cy="112932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9865264" y="3641435"/>
                <a:ext cx="112933" cy="112932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9865264" y="3914149"/>
                <a:ext cx="112933" cy="112932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9873286" y="4114675"/>
                <a:ext cx="112933" cy="112932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9210382" y="1258189"/>
                <a:ext cx="1519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Ground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truth</a:t>
                </a:r>
                <a:endParaRPr lang="en-US" dirty="0"/>
              </a:p>
            </p:txBody>
          </p:sp>
        </p:grpSp>
        <p:pic>
          <p:nvPicPr>
            <p:cNvPr id="104" name="Picture 103"/>
            <p:cNvPicPr>
              <a:picLocks noChangeAspect="1"/>
            </p:cNvPicPr>
            <p:nvPr/>
          </p:nvPicPr>
          <p:blipFill rotWithShape="1">
            <a:blip r:embed="rId4"/>
            <a:srcRect b="64359"/>
            <a:stretch/>
          </p:blipFill>
          <p:spPr>
            <a:xfrm>
              <a:off x="8092464" y="2556704"/>
              <a:ext cx="2480695" cy="560831"/>
            </a:xfrm>
            <a:prstGeom prst="rect">
              <a:avLst/>
            </a:prstGeom>
          </p:spPr>
        </p:pic>
        <p:sp>
          <p:nvSpPr>
            <p:cNvPr id="5" name="Right Brace 4"/>
            <p:cNvSpPr/>
            <p:nvPr/>
          </p:nvSpPr>
          <p:spPr>
            <a:xfrm flipH="1">
              <a:off x="10644511" y="1683489"/>
              <a:ext cx="251276" cy="2487001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Brace 104"/>
            <p:cNvSpPr/>
            <p:nvPr/>
          </p:nvSpPr>
          <p:spPr>
            <a:xfrm>
              <a:off x="7702846" y="1746500"/>
              <a:ext cx="293639" cy="2487001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325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entagon 7"/>
          <p:cNvSpPr/>
          <p:nvPr/>
        </p:nvSpPr>
        <p:spPr>
          <a:xfrm>
            <a:off x="117113" y="534080"/>
            <a:ext cx="12074887" cy="63724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9" name="Rectangle 7"/>
          <p:cNvSpPr txBox="1">
            <a:spLocks noChangeArrowheads="1"/>
          </p:cNvSpPr>
          <p:nvPr/>
        </p:nvSpPr>
        <p:spPr bwMode="auto">
          <a:xfrm>
            <a:off x="0" y="-84493"/>
            <a:ext cx="11391686" cy="56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zh-CN" sz="3600" dirty="0" smtClean="0">
                <a:solidFill>
                  <a:schemeClr val="tx1"/>
                </a:solidFill>
              </a:rPr>
              <a:t>Loss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function</a:t>
            </a:r>
            <a:r>
              <a:rPr kumimoji="0" lang="en-US" alt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kumimoji="0" lang="en-US" altLang="en-US" b="1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975" y="4567584"/>
            <a:ext cx="4715449" cy="172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046" y="1818762"/>
            <a:ext cx="3423168" cy="10541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21661" y="909687"/>
            <a:ext cx="5432712" cy="55676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7"/>
          <p:cNvSpPr txBox="1">
            <a:spLocks noChangeArrowheads="1"/>
          </p:cNvSpPr>
          <p:nvPr/>
        </p:nvSpPr>
        <p:spPr bwMode="auto">
          <a:xfrm>
            <a:off x="6718557" y="884347"/>
            <a:ext cx="8596271" cy="92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zh-CN" sz="2400" b="1" i="1" dirty="0" smtClean="0">
                <a:solidFill>
                  <a:schemeClr val="tx1"/>
                </a:solidFill>
              </a:rPr>
              <a:t>Our</a:t>
            </a:r>
            <a:r>
              <a:rPr lang="zh-CN" alt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i="1" dirty="0" smtClean="0">
                <a:solidFill>
                  <a:schemeClr val="tx1"/>
                </a:solidFill>
              </a:rPr>
              <a:t>loss</a:t>
            </a:r>
            <a:r>
              <a:rPr lang="zh-CN" alt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i="1" dirty="0" smtClean="0">
                <a:solidFill>
                  <a:schemeClr val="tx1"/>
                </a:solidFill>
              </a:rPr>
              <a:t>function</a:t>
            </a:r>
            <a:r>
              <a:rPr lang="zh-CN" altLang="en-US" sz="2400" b="1" i="1" dirty="0" smtClean="0">
                <a:solidFill>
                  <a:schemeClr val="tx1"/>
                </a:solidFill>
              </a:rPr>
              <a:t> </a:t>
            </a:r>
            <a:endParaRPr lang="en-US" altLang="zh-CN" sz="2400" b="1" i="1" dirty="0" smtClean="0">
              <a:solidFill>
                <a:schemeClr val="tx1"/>
              </a:solidFill>
            </a:endParaRPr>
          </a:p>
          <a:p>
            <a:pPr marL="0" indent="0" eaLnBrk="1" hangingPunct="1">
              <a:buNone/>
              <a:defRPr/>
            </a:pPr>
            <a:r>
              <a:rPr lang="en-US" altLang="zh-CN" sz="2400" b="1" i="1" dirty="0" smtClean="0">
                <a:solidFill>
                  <a:schemeClr val="tx1"/>
                </a:solidFill>
              </a:rPr>
              <a:t>---</a:t>
            </a:r>
            <a:r>
              <a:rPr lang="zh-CN" alt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i="1" dirty="0" smtClean="0">
                <a:solidFill>
                  <a:schemeClr val="tx1"/>
                </a:solidFill>
              </a:rPr>
              <a:t>Negative</a:t>
            </a:r>
            <a:r>
              <a:rPr lang="zh-CN" alt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i="1" dirty="0" smtClean="0">
                <a:solidFill>
                  <a:schemeClr val="tx1"/>
                </a:solidFill>
              </a:rPr>
              <a:t>Likelihood</a:t>
            </a:r>
            <a:r>
              <a:rPr lang="zh-CN" alt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i="1" smtClean="0">
                <a:solidFill>
                  <a:schemeClr val="tx1"/>
                </a:solidFill>
              </a:rPr>
              <a:t>Loss (NLL)</a:t>
            </a:r>
            <a:r>
              <a:rPr kumimoji="0" lang="en-US" altLang="en-US" sz="2400" b="1" i="1" kern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kumimoji="0" lang="en-US" altLang="en-US" sz="2400" b="1" i="1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7"/>
          <p:cNvSpPr txBox="1">
            <a:spLocks noChangeArrowheads="1"/>
          </p:cNvSpPr>
          <p:nvPr/>
        </p:nvSpPr>
        <p:spPr bwMode="auto">
          <a:xfrm>
            <a:off x="5469281" y="891348"/>
            <a:ext cx="829815" cy="439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zh-CN" sz="2400" b="1" i="1" smtClean="0">
                <a:solidFill>
                  <a:schemeClr val="tx1"/>
                </a:solidFill>
              </a:rPr>
              <a:t>V.S.</a:t>
            </a:r>
            <a:endParaRPr kumimoji="0" lang="en-US" altLang="en-US" sz="2400" b="1" i="1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44129" y="866009"/>
            <a:ext cx="5109570" cy="5567659"/>
            <a:chOff x="337353" y="990234"/>
            <a:chExt cx="5109570" cy="556765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0449" y="1871354"/>
              <a:ext cx="2207199" cy="14000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37353" y="990234"/>
              <a:ext cx="5018703" cy="5567659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7"/>
            <p:cNvSpPr txBox="1">
              <a:spLocks noChangeArrowheads="1"/>
            </p:cNvSpPr>
            <p:nvPr/>
          </p:nvSpPr>
          <p:spPr bwMode="auto">
            <a:xfrm>
              <a:off x="337354" y="1015574"/>
              <a:ext cx="3769426" cy="439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FF"/>
                </a:buClr>
                <a:buSzPct val="60000"/>
                <a:buFont typeface="Wingdings" panose="05000000000000000000" pitchFamily="2" charset="2"/>
                <a:buChar char="n"/>
                <a:defRPr kumimoji="1" sz="2800">
                  <a:solidFill>
                    <a:schemeClr val="bg1"/>
                  </a:solidFill>
                  <a:latin typeface="Arial"/>
                  <a:ea typeface="Geneva" pitchFamily="-108" charset="-70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kumimoji="1" sz="3600">
                  <a:solidFill>
                    <a:srgbClr val="0066FF"/>
                  </a:solidFill>
                  <a:latin typeface="Arial"/>
                  <a:ea typeface="Geneva" pitchFamily="-108" charset="-70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«"/>
                <a:defRPr kumimoji="1" sz="3200">
                  <a:solidFill>
                    <a:schemeClr val="accent1"/>
                  </a:solidFill>
                  <a:latin typeface="Arial"/>
                  <a:ea typeface="Geneva" pitchFamily="-108" charset="-70"/>
                  <a:cs typeface="Arial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Times" panose="02020603050405020304" pitchFamily="18" charset="0"/>
                <a:buChar char="•"/>
                <a:defRPr kumimoji="1" sz="2800">
                  <a:solidFill>
                    <a:schemeClr val="accent1"/>
                  </a:solidFill>
                  <a:latin typeface="Arial"/>
                  <a:ea typeface="Geneva" pitchFamily="-108" charset="-70"/>
                  <a:cs typeface="Arial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FF"/>
                </a:buClr>
                <a:buSzPct val="100000"/>
                <a:buChar char="–"/>
                <a:defRPr kumimoji="1" sz="2400">
                  <a:solidFill>
                    <a:schemeClr val="bg1"/>
                  </a:solidFill>
                  <a:latin typeface="Arial"/>
                  <a:ea typeface="Geneva" pitchFamily="-108" charset="-70"/>
                  <a:cs typeface="Arial"/>
                </a:defRPr>
              </a:lvl5pPr>
              <a:lvl6pPr marL="24384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66FF"/>
                </a:buClr>
                <a:buSzPct val="100000"/>
                <a:buChar char="–"/>
                <a:defRPr>
                  <a:solidFill>
                    <a:schemeClr val="bg1"/>
                  </a:solidFill>
                  <a:latin typeface="AvantGarde Bk BT" pitchFamily="84" charset="0"/>
                  <a:ea typeface="Geneva" pitchFamily="-108" charset="-70"/>
                </a:defRPr>
              </a:lvl6pPr>
              <a:lvl7pPr marL="2895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66FF"/>
                </a:buClr>
                <a:buSzPct val="100000"/>
                <a:buChar char="–"/>
                <a:defRPr>
                  <a:solidFill>
                    <a:schemeClr val="bg1"/>
                  </a:solidFill>
                  <a:latin typeface="AvantGarde Bk BT" pitchFamily="84" charset="0"/>
                  <a:ea typeface="Geneva" pitchFamily="-108" charset="-70"/>
                </a:defRPr>
              </a:lvl7pPr>
              <a:lvl8pPr marL="3352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66FF"/>
                </a:buClr>
                <a:buSzPct val="100000"/>
                <a:buChar char="–"/>
                <a:defRPr>
                  <a:solidFill>
                    <a:schemeClr val="bg1"/>
                  </a:solidFill>
                  <a:latin typeface="AvantGarde Bk BT" pitchFamily="84" charset="0"/>
                  <a:ea typeface="Geneva" pitchFamily="-108" charset="-70"/>
                </a:defRPr>
              </a:lvl8pPr>
              <a:lvl9pPr marL="3810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66FF"/>
                </a:buClr>
                <a:buSzPct val="100000"/>
                <a:buChar char="–"/>
                <a:defRPr>
                  <a:solidFill>
                    <a:schemeClr val="bg1"/>
                  </a:solidFill>
                  <a:latin typeface="AvantGarde Bk BT" pitchFamily="84" charset="0"/>
                  <a:ea typeface="Geneva" pitchFamily="-108" charset="-70"/>
                </a:defRPr>
              </a:lvl9pPr>
            </a:lstStyle>
            <a:p>
              <a:pPr marL="0" indent="0" eaLnBrk="1" hangingPunct="1">
                <a:buNone/>
                <a:defRPr/>
              </a:pPr>
              <a:r>
                <a:rPr lang="en-US" altLang="zh-CN" sz="2400" b="1" i="1" dirty="0" smtClean="0">
                  <a:solidFill>
                    <a:schemeClr val="tx1"/>
                  </a:solidFill>
                </a:rPr>
                <a:t>Traditional</a:t>
              </a:r>
              <a:r>
                <a:rPr lang="zh-CN" altLang="en-US" sz="2400" b="1" i="1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2400" b="1" i="1" dirty="0" smtClean="0">
                  <a:solidFill>
                    <a:schemeClr val="tx1"/>
                  </a:solidFill>
                </a:rPr>
                <a:t>loss</a:t>
              </a:r>
              <a:r>
                <a:rPr lang="zh-CN" altLang="en-US" sz="2400" b="1" i="1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2400" b="1" i="1" dirty="0" smtClean="0">
                  <a:solidFill>
                    <a:schemeClr val="tx1"/>
                  </a:solidFill>
                </a:rPr>
                <a:t>function</a:t>
              </a:r>
              <a:r>
                <a:rPr kumimoji="0" lang="en-US" altLang="en-US" sz="2400" b="1" i="1" kern="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         </a:t>
              </a:r>
            </a:p>
          </p:txBody>
        </p:sp>
        <p:sp>
          <p:nvSpPr>
            <p:cNvPr id="4" name="Cross 3"/>
            <p:cNvSpPr/>
            <p:nvPr/>
          </p:nvSpPr>
          <p:spPr>
            <a:xfrm>
              <a:off x="2382488" y="3468500"/>
              <a:ext cx="573609" cy="542944"/>
            </a:xfrm>
            <a:prstGeom prst="plus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72309" y="4122510"/>
              <a:ext cx="37746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 smtClean="0"/>
                <a:t>L1,</a:t>
              </a:r>
              <a:r>
                <a:rPr lang="zh-CN" altLang="en-US" sz="2000" i="1" dirty="0" smtClean="0"/>
                <a:t> </a:t>
              </a:r>
              <a:r>
                <a:rPr lang="en-US" altLang="zh-CN" sz="2000" i="1" dirty="0" smtClean="0"/>
                <a:t>L2</a:t>
              </a:r>
              <a:r>
                <a:rPr lang="zh-CN" altLang="en-US" sz="2000" i="1" dirty="0" smtClean="0"/>
                <a:t> </a:t>
              </a:r>
              <a:r>
                <a:rPr lang="en-US" altLang="zh-CN" sz="2000" i="1" dirty="0" smtClean="0"/>
                <a:t>and</a:t>
              </a:r>
              <a:r>
                <a:rPr lang="zh-CN" altLang="en-US" sz="2000" i="1" dirty="0"/>
                <a:t> </a:t>
              </a:r>
              <a:r>
                <a:rPr lang="en-US" altLang="zh-CN" sz="2000" i="1" dirty="0" smtClean="0"/>
                <a:t>Dropout</a:t>
              </a:r>
              <a:r>
                <a:rPr lang="zh-CN" altLang="en-US" sz="2000" i="1" dirty="0" smtClean="0"/>
                <a:t> </a:t>
              </a:r>
              <a:r>
                <a:rPr lang="en-US" altLang="zh-CN" sz="2000" i="1" dirty="0" smtClean="0"/>
                <a:t>regularization</a:t>
              </a:r>
              <a:endParaRPr lang="en-US" sz="2000" i="1" dirty="0"/>
            </a:p>
          </p:txBody>
        </p:sp>
      </p:grpSp>
      <p:sp>
        <p:nvSpPr>
          <p:cNvPr id="18" name="Down Arrow 17"/>
          <p:cNvSpPr/>
          <p:nvPr/>
        </p:nvSpPr>
        <p:spPr>
          <a:xfrm>
            <a:off x="8294480" y="2596145"/>
            <a:ext cx="207544" cy="204717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548987" y="3903664"/>
            <a:ext cx="2518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/>
              <a:t>Decomposed</a:t>
            </a:r>
          </a:p>
          <a:p>
            <a:r>
              <a:rPr lang="en-US" altLang="zh-CN" sz="2000" b="1" i="1" dirty="0" smtClean="0"/>
              <a:t>As</a:t>
            </a:r>
            <a:r>
              <a:rPr lang="zh-CN" altLang="en-US" sz="2000" b="1" i="1" dirty="0" smtClean="0"/>
              <a:t> </a:t>
            </a:r>
            <a:r>
              <a:rPr lang="en-US" altLang="zh-CN" sz="2000" b="1" i="1" dirty="0" smtClean="0"/>
              <a:t>bellows:</a:t>
            </a:r>
            <a:endParaRPr lang="en-US" sz="2000" b="1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6709298" y="2644044"/>
            <a:ext cx="2518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solidFill>
                  <a:srgbClr val="192EF0"/>
                </a:solidFill>
              </a:rPr>
              <a:t>Three</a:t>
            </a:r>
            <a:r>
              <a:rPr lang="zh-CN" altLang="en-US" sz="2000" i="1" dirty="0" smtClean="0">
                <a:solidFill>
                  <a:srgbClr val="192EF0"/>
                </a:solidFill>
              </a:rPr>
              <a:t> </a:t>
            </a:r>
            <a:endParaRPr lang="en-US" altLang="zh-CN" sz="2000" i="1" dirty="0" smtClean="0">
              <a:solidFill>
                <a:srgbClr val="192EF0"/>
              </a:solidFill>
            </a:endParaRPr>
          </a:p>
          <a:p>
            <a:r>
              <a:rPr lang="en-US" altLang="zh-CN" sz="2000" i="1" dirty="0" smtClean="0">
                <a:solidFill>
                  <a:srgbClr val="192EF0"/>
                </a:solidFill>
              </a:rPr>
              <a:t>assumptions:</a:t>
            </a:r>
            <a:endParaRPr lang="en-US" sz="2000" i="1" dirty="0">
              <a:solidFill>
                <a:srgbClr val="192EF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30337" y="2614701"/>
            <a:ext cx="354660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solidFill>
                  <a:srgbClr val="192EF0"/>
                </a:solidFill>
              </a:rPr>
              <a:t>1.</a:t>
            </a:r>
            <a:r>
              <a:rPr lang="zh-CN" altLang="en-US" sz="2000" i="1" dirty="0" smtClean="0">
                <a:solidFill>
                  <a:srgbClr val="192EF0"/>
                </a:solidFill>
              </a:rPr>
              <a:t> </a:t>
            </a:r>
            <a:r>
              <a:rPr lang="en-US" altLang="zh-CN" sz="1400" i="1" dirty="0" smtClean="0">
                <a:solidFill>
                  <a:srgbClr val="192EF0"/>
                </a:solidFill>
              </a:rPr>
              <a:t>Each</a:t>
            </a:r>
            <a:r>
              <a:rPr lang="zh-CN" altLang="en-US" sz="1400" i="1" dirty="0" smtClean="0">
                <a:solidFill>
                  <a:srgbClr val="192EF0"/>
                </a:solidFill>
              </a:rPr>
              <a:t> </a:t>
            </a:r>
            <a:r>
              <a:rPr lang="en-US" altLang="zh-CN" sz="1400" i="1" dirty="0" smtClean="0">
                <a:solidFill>
                  <a:srgbClr val="192EF0"/>
                </a:solidFill>
              </a:rPr>
              <a:t>training</a:t>
            </a:r>
            <a:r>
              <a:rPr lang="zh-CN" altLang="en-US" sz="1400" i="1" dirty="0" smtClean="0">
                <a:solidFill>
                  <a:srgbClr val="192EF0"/>
                </a:solidFill>
              </a:rPr>
              <a:t> </a:t>
            </a:r>
            <a:r>
              <a:rPr lang="en-US" altLang="zh-CN" sz="1400" i="1" dirty="0" smtClean="0">
                <a:solidFill>
                  <a:srgbClr val="192EF0"/>
                </a:solidFill>
              </a:rPr>
              <a:t>sample</a:t>
            </a:r>
            <a:r>
              <a:rPr lang="zh-CN" altLang="en-US" sz="1400" i="1" dirty="0" smtClean="0">
                <a:solidFill>
                  <a:srgbClr val="192EF0"/>
                </a:solidFill>
              </a:rPr>
              <a:t> </a:t>
            </a:r>
            <a:r>
              <a:rPr lang="en-US" altLang="zh-CN" sz="1400" i="1" dirty="0" smtClean="0">
                <a:solidFill>
                  <a:srgbClr val="192EF0"/>
                </a:solidFill>
              </a:rPr>
              <a:t>is</a:t>
            </a:r>
            <a:r>
              <a:rPr lang="zh-CN" altLang="en-US" sz="1400" i="1" dirty="0">
                <a:solidFill>
                  <a:srgbClr val="192EF0"/>
                </a:solidFill>
              </a:rPr>
              <a:t> </a:t>
            </a:r>
            <a:r>
              <a:rPr lang="en-US" altLang="zh-CN" sz="1400" i="1" dirty="0" smtClean="0">
                <a:solidFill>
                  <a:srgbClr val="192EF0"/>
                </a:solidFill>
              </a:rPr>
              <a:t>independent.</a:t>
            </a:r>
          </a:p>
          <a:p>
            <a:r>
              <a:rPr lang="en-US" altLang="zh-CN" sz="2000" i="1" dirty="0" smtClean="0">
                <a:solidFill>
                  <a:srgbClr val="192EF0"/>
                </a:solidFill>
              </a:rPr>
              <a:t>2.</a:t>
            </a:r>
            <a:r>
              <a:rPr lang="zh-CN" altLang="en-US" sz="2000" i="1" dirty="0" smtClean="0">
                <a:solidFill>
                  <a:srgbClr val="192EF0"/>
                </a:solidFill>
              </a:rPr>
              <a:t> </a:t>
            </a:r>
            <a:r>
              <a:rPr lang="en-US" sz="1400" i="1" dirty="0">
                <a:solidFill>
                  <a:srgbClr val="192EF0"/>
                </a:solidFill>
              </a:rPr>
              <a:t>Each target output variable and each </a:t>
            </a:r>
            <a:r>
              <a:rPr lang="en-US" sz="1400" i="1" dirty="0" err="1">
                <a:solidFill>
                  <a:srgbClr val="192EF0"/>
                </a:solidFill>
              </a:rPr>
              <a:t>timestep</a:t>
            </a:r>
            <a:r>
              <a:rPr lang="en-US" sz="1400" i="1" dirty="0">
                <a:solidFill>
                  <a:srgbClr val="192EF0"/>
                </a:solidFill>
              </a:rPr>
              <a:t> </a:t>
            </a:r>
            <a:r>
              <a:rPr lang="en-US" sz="1400" i="1" dirty="0" smtClean="0">
                <a:solidFill>
                  <a:srgbClr val="192EF0"/>
                </a:solidFill>
              </a:rPr>
              <a:t>are</a:t>
            </a:r>
            <a:r>
              <a:rPr lang="zh-CN" altLang="en-US" sz="1400" i="1" dirty="0" smtClean="0">
                <a:solidFill>
                  <a:srgbClr val="192EF0"/>
                </a:solidFill>
              </a:rPr>
              <a:t> </a:t>
            </a:r>
            <a:r>
              <a:rPr lang="en-US" sz="1400" i="1" dirty="0" smtClean="0">
                <a:solidFill>
                  <a:srgbClr val="192EF0"/>
                </a:solidFill>
              </a:rPr>
              <a:t>conditionally </a:t>
            </a:r>
            <a:r>
              <a:rPr lang="en-US" sz="1400" i="1" dirty="0">
                <a:solidFill>
                  <a:srgbClr val="192EF0"/>
                </a:solidFill>
              </a:rPr>
              <a:t>independent </a:t>
            </a:r>
            <a:r>
              <a:rPr lang="en-US" sz="1400" i="1" dirty="0" smtClean="0">
                <a:solidFill>
                  <a:srgbClr val="192EF0"/>
                </a:solidFill>
              </a:rPr>
              <a:t>given</a:t>
            </a:r>
            <a:r>
              <a:rPr lang="zh-CN" altLang="en-US" sz="1400" i="1" dirty="0" smtClean="0">
                <a:solidFill>
                  <a:srgbClr val="192EF0"/>
                </a:solidFill>
              </a:rPr>
              <a:t> </a:t>
            </a:r>
            <a:r>
              <a:rPr lang="en-US" altLang="zh-CN" sz="1400" i="1" dirty="0" smtClean="0">
                <a:solidFill>
                  <a:srgbClr val="192EF0"/>
                </a:solidFill>
              </a:rPr>
              <a:t>X.</a:t>
            </a:r>
            <a:endParaRPr lang="en-US" altLang="zh-CN" sz="2000" i="1" dirty="0" smtClean="0">
              <a:solidFill>
                <a:srgbClr val="192EF0"/>
              </a:solidFill>
            </a:endParaRPr>
          </a:p>
          <a:p>
            <a:r>
              <a:rPr lang="en-US" altLang="zh-CN" sz="2000" i="1" dirty="0" smtClean="0">
                <a:solidFill>
                  <a:srgbClr val="192EF0"/>
                </a:solidFill>
              </a:rPr>
              <a:t>3.</a:t>
            </a:r>
            <a:r>
              <a:rPr lang="zh-CN" altLang="en-US" sz="2000" i="1" dirty="0" smtClean="0">
                <a:solidFill>
                  <a:srgbClr val="192EF0"/>
                </a:solidFill>
              </a:rPr>
              <a:t> </a:t>
            </a:r>
            <a:r>
              <a:rPr lang="en-US" sz="1400" i="1" dirty="0">
                <a:solidFill>
                  <a:srgbClr val="192EF0"/>
                </a:solidFill>
              </a:rPr>
              <a:t>Ground truth Y satisfies multivariate </a:t>
            </a:r>
            <a:r>
              <a:rPr lang="en-US" sz="1400" i="1" dirty="0" smtClean="0">
                <a:solidFill>
                  <a:srgbClr val="192EF0"/>
                </a:solidFill>
              </a:rPr>
              <a:t>independent</a:t>
            </a:r>
            <a:r>
              <a:rPr lang="zh-CN" altLang="en-US" sz="1400" i="1" dirty="0" smtClean="0">
                <a:solidFill>
                  <a:srgbClr val="192EF0"/>
                </a:solidFill>
              </a:rPr>
              <a:t> </a:t>
            </a:r>
            <a:r>
              <a:rPr lang="en-US" sz="1400" i="1" dirty="0" smtClean="0">
                <a:solidFill>
                  <a:srgbClr val="192EF0"/>
                </a:solidFill>
              </a:rPr>
              <a:t>Gaussian </a:t>
            </a:r>
            <a:r>
              <a:rPr lang="en-US" sz="1400" i="1" dirty="0">
                <a:solidFill>
                  <a:srgbClr val="192EF0"/>
                </a:solidFill>
              </a:rPr>
              <a:t>distribution.</a:t>
            </a:r>
          </a:p>
          <a:p>
            <a:endParaRPr lang="en-US" sz="2000" i="1" dirty="0">
              <a:solidFill>
                <a:srgbClr val="192EF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53659" y="5992714"/>
            <a:ext cx="251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/>
              <a:t>Optimized</a:t>
            </a:r>
            <a:r>
              <a:rPr lang="zh-CN" altLang="en-US" sz="2000" b="1" i="1" dirty="0" smtClean="0"/>
              <a:t> </a:t>
            </a:r>
            <a:r>
              <a:rPr lang="en-US" altLang="zh-CN" sz="2000" b="1" i="1" dirty="0" smtClean="0"/>
              <a:t>by</a:t>
            </a:r>
            <a:r>
              <a:rPr lang="zh-CN" altLang="en-US" sz="2000" b="1" i="1" dirty="0" smtClean="0"/>
              <a:t> </a:t>
            </a:r>
            <a:r>
              <a:rPr lang="en-US" altLang="zh-CN" sz="2000" b="1" i="1" dirty="0" smtClean="0"/>
              <a:t>BP</a:t>
            </a:r>
            <a:r>
              <a:rPr lang="zh-CN" altLang="en-US" sz="2000" b="1" i="1" dirty="0" smtClean="0"/>
              <a:t> </a:t>
            </a:r>
            <a:r>
              <a:rPr lang="zh-CN" altLang="en-US" sz="2000" b="1" i="1" dirty="0" smtClean="0">
                <a:sym typeface="Wingdings"/>
              </a:rPr>
              <a:t></a:t>
            </a:r>
            <a:endParaRPr lang="en-US" sz="2000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1584918" y="6048439"/>
            <a:ext cx="251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/>
              <a:t>Optimized</a:t>
            </a:r>
            <a:r>
              <a:rPr lang="zh-CN" altLang="en-US" sz="2000" b="1" i="1" dirty="0" smtClean="0"/>
              <a:t> </a:t>
            </a:r>
            <a:r>
              <a:rPr lang="en-US" altLang="zh-CN" sz="2000" b="1" i="1" dirty="0" smtClean="0"/>
              <a:t>by</a:t>
            </a:r>
            <a:r>
              <a:rPr lang="zh-CN" altLang="en-US" sz="2000" b="1" i="1" dirty="0" smtClean="0"/>
              <a:t> </a:t>
            </a:r>
            <a:r>
              <a:rPr lang="en-US" altLang="zh-CN" sz="2000" b="1" i="1" dirty="0" smtClean="0"/>
              <a:t>BP</a:t>
            </a:r>
            <a:endParaRPr lang="en-US" sz="2000" b="1" i="1" dirty="0"/>
          </a:p>
        </p:txBody>
      </p:sp>
      <p:sp>
        <p:nvSpPr>
          <p:cNvPr id="24" name="Down Arrow 23"/>
          <p:cNvSpPr/>
          <p:nvPr/>
        </p:nvSpPr>
        <p:spPr>
          <a:xfrm flipH="1">
            <a:off x="2612281" y="4802000"/>
            <a:ext cx="127574" cy="125836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6</a:t>
            </a:fld>
            <a:endParaRPr lang="en-AU" dirty="0"/>
          </a:p>
        </p:txBody>
      </p:sp>
      <p:sp>
        <p:nvSpPr>
          <p:cNvPr id="3" name="Bent Arrow 2"/>
          <p:cNvSpPr/>
          <p:nvPr/>
        </p:nvSpPr>
        <p:spPr>
          <a:xfrm flipV="1">
            <a:off x="8384099" y="5800124"/>
            <a:ext cx="933768" cy="506147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/>
      <p:bldP spid="22" grpId="0"/>
      <p:bldP spid="22" grpId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767" y="3555931"/>
            <a:ext cx="5486400" cy="28194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34893" y="144379"/>
            <a:ext cx="11134487" cy="6413515"/>
            <a:chOff x="649896" y="324169"/>
            <a:chExt cx="11134487" cy="641351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083" y="2037348"/>
              <a:ext cx="4597165" cy="452054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49896" y="324169"/>
              <a:ext cx="5018703" cy="641351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177721" y="324169"/>
              <a:ext cx="5606662" cy="641351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4893" y="224778"/>
            <a:ext cx="36398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accent6">
                    <a:lumMod val="75000"/>
                  </a:schemeClr>
                </a:solidFill>
              </a:rPr>
              <a:t>Learning Algorithm</a:t>
            </a:r>
            <a:endParaRPr lang="en-US" sz="2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2718" y="224777"/>
            <a:ext cx="36398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accent6">
                    <a:lumMod val="75000"/>
                  </a:schemeClr>
                </a:solidFill>
              </a:rPr>
              <a:t>Inference Algorithm</a:t>
            </a:r>
            <a:endParaRPr lang="en-US" sz="2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70662" y="712845"/>
            <a:ext cx="24223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192EF0"/>
                </a:solidFill>
              </a:rPr>
              <a:t>Batch</a:t>
            </a:r>
            <a:r>
              <a:rPr lang="zh-CN" altLang="en-US" sz="1600" dirty="0" smtClean="0">
                <a:solidFill>
                  <a:srgbClr val="192EF0"/>
                </a:solidFill>
              </a:rPr>
              <a:t> </a:t>
            </a:r>
            <a:r>
              <a:rPr lang="en-US" altLang="zh-CN" sz="1600" dirty="0" smtClean="0">
                <a:solidFill>
                  <a:srgbClr val="192EF0"/>
                </a:solidFill>
              </a:rPr>
              <a:t>training;</a:t>
            </a:r>
            <a:r>
              <a:rPr lang="zh-CN" altLang="en-US" sz="1600" dirty="0" smtClean="0">
                <a:solidFill>
                  <a:srgbClr val="192EF0"/>
                </a:solidFill>
              </a:rPr>
              <a:t> </a:t>
            </a:r>
            <a:endParaRPr lang="en-US" altLang="zh-CN" sz="1600" dirty="0" smtClean="0">
              <a:solidFill>
                <a:srgbClr val="192EF0"/>
              </a:solidFill>
            </a:endParaRPr>
          </a:p>
          <a:p>
            <a:r>
              <a:rPr lang="en-US" altLang="zh-CN" sz="1600" dirty="0" smtClean="0">
                <a:solidFill>
                  <a:srgbClr val="192EF0"/>
                </a:solidFill>
              </a:rPr>
              <a:t>Early-stopping;</a:t>
            </a:r>
          </a:p>
          <a:p>
            <a:r>
              <a:rPr lang="en-US" sz="1600" dirty="0" smtClean="0">
                <a:solidFill>
                  <a:srgbClr val="192EF0"/>
                </a:solidFill>
              </a:rPr>
              <a:t>Back-</a:t>
            </a:r>
            <a:r>
              <a:rPr lang="en-US" sz="1600" dirty="0" err="1" smtClean="0">
                <a:solidFill>
                  <a:srgbClr val="192EF0"/>
                </a:solidFill>
              </a:rPr>
              <a:t>Propogation</a:t>
            </a:r>
            <a:r>
              <a:rPr lang="en-US" altLang="zh-CN" sz="1600" dirty="0" smtClean="0">
                <a:solidFill>
                  <a:srgbClr val="192EF0"/>
                </a:solidFill>
              </a:rPr>
              <a:t>;</a:t>
            </a:r>
          </a:p>
          <a:p>
            <a:r>
              <a:rPr lang="mr-IN" altLang="zh-CN" sz="1600" dirty="0" smtClean="0">
                <a:solidFill>
                  <a:srgbClr val="192EF0"/>
                </a:solidFill>
              </a:rPr>
              <a:t>…</a:t>
            </a:r>
            <a:endParaRPr lang="en-US" sz="1600" dirty="0">
              <a:solidFill>
                <a:srgbClr val="192EF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75736" y="797620"/>
            <a:ext cx="6002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192EF0"/>
                </a:solidFill>
              </a:rPr>
              <a:t>Z-score of Gaussian Distribution</a:t>
            </a:r>
            <a:endParaRPr lang="en-US" sz="2000" b="1" dirty="0">
              <a:solidFill>
                <a:srgbClr val="192EF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5080" y="930935"/>
            <a:ext cx="2422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192EF0"/>
                </a:solidFill>
              </a:rPr>
              <a:t>Deep</a:t>
            </a:r>
            <a:r>
              <a:rPr lang="zh-CN" altLang="en-US" sz="2000" b="1" dirty="0" smtClean="0">
                <a:solidFill>
                  <a:srgbClr val="192EF0"/>
                </a:solidFill>
              </a:rPr>
              <a:t> </a:t>
            </a:r>
            <a:r>
              <a:rPr lang="en-US" altLang="zh-CN" sz="2000" b="1" dirty="0" smtClean="0">
                <a:solidFill>
                  <a:srgbClr val="192EF0"/>
                </a:solidFill>
              </a:rPr>
              <a:t>Learning</a:t>
            </a:r>
          </a:p>
          <a:p>
            <a:r>
              <a:rPr lang="en-US" altLang="zh-CN" sz="2000" b="1" dirty="0" smtClean="0">
                <a:solidFill>
                  <a:srgbClr val="192EF0"/>
                </a:solidFill>
              </a:rPr>
              <a:t>Techniques:</a:t>
            </a:r>
            <a:endParaRPr lang="en-US" sz="2000" b="1" dirty="0">
              <a:solidFill>
                <a:srgbClr val="192EF0"/>
              </a:solidFill>
            </a:endParaRPr>
          </a:p>
        </p:txBody>
      </p:sp>
      <p:sp>
        <p:nvSpPr>
          <p:cNvPr id="4" name="Left Brace 3"/>
          <p:cNvSpPr/>
          <p:nvPr/>
        </p:nvSpPr>
        <p:spPr>
          <a:xfrm>
            <a:off x="2550695" y="797620"/>
            <a:ext cx="293549" cy="880148"/>
          </a:xfrm>
          <a:prstGeom prst="leftBrace">
            <a:avLst/>
          </a:prstGeom>
          <a:ln>
            <a:solidFill>
              <a:srgbClr val="192EF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7</a:t>
            </a:fld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749" y="1149535"/>
            <a:ext cx="40386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5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813" y="1152402"/>
            <a:ext cx="5190037" cy="547109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r="14549"/>
          <a:stretch/>
        </p:blipFill>
        <p:spPr>
          <a:xfrm>
            <a:off x="3179979" y="3784682"/>
            <a:ext cx="2028600" cy="2028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14818" y="5928019"/>
            <a:ext cx="222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Traffic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Flow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Prediction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153" y="1545444"/>
            <a:ext cx="2525236" cy="15151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65694" y="3060585"/>
            <a:ext cx="26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Load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Forecasting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r="20567"/>
          <a:stretch/>
        </p:blipFill>
        <p:spPr>
          <a:xfrm>
            <a:off x="358136" y="3617199"/>
            <a:ext cx="2413433" cy="21285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6909" y="5921193"/>
            <a:ext cx="174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Air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Quality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Prediction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Rectangle 7"/>
          <p:cNvSpPr txBox="1">
            <a:spLocks noChangeArrowheads="1"/>
          </p:cNvSpPr>
          <p:nvPr/>
        </p:nvSpPr>
        <p:spPr bwMode="auto">
          <a:xfrm>
            <a:off x="209454" y="159281"/>
            <a:ext cx="11716835" cy="66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zh-CN" sz="3600" b="1" dirty="0" smtClean="0">
                <a:solidFill>
                  <a:schemeClr val="tx1"/>
                </a:solidFill>
              </a:rPr>
              <a:t>Application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of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Weather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Forecasting</a:t>
            </a:r>
            <a:endParaRPr kumimoji="0" lang="en-US" altLang="en-US" sz="36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kumimoji="0" lang="en-US" altLang="en-US" b="1" kern="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entagon 21"/>
          <p:cNvSpPr/>
          <p:nvPr/>
        </p:nvSpPr>
        <p:spPr>
          <a:xfrm>
            <a:off x="177584" y="864700"/>
            <a:ext cx="10634388" cy="67888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36" y="1751245"/>
            <a:ext cx="2439694" cy="128280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-546205" y="3016694"/>
            <a:ext cx="4199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Energy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(Wind,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Solar)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Forecasting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0644" y="1168731"/>
            <a:ext cx="1743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smtClean="0">
                <a:solidFill>
                  <a:schemeClr val="accent6">
                    <a:lumMod val="75000"/>
                  </a:schemeClr>
                </a:solidFill>
              </a:rPr>
              <a:t>Economy</a:t>
            </a:r>
            <a:endParaRPr lang="en-US" sz="2800" i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42029" y="1152402"/>
            <a:ext cx="6127751" cy="547109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42030" y="1168731"/>
            <a:ext cx="4037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smtClean="0">
                <a:solidFill>
                  <a:schemeClr val="accent6">
                    <a:lumMod val="75000"/>
                  </a:schemeClr>
                </a:solidFill>
              </a:rPr>
              <a:t>Life,</a:t>
            </a:r>
            <a:r>
              <a:rPr lang="zh-CN" altLang="en-US" sz="28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i="1" dirty="0" smtClean="0">
                <a:solidFill>
                  <a:schemeClr val="accent6">
                    <a:lumMod val="75000"/>
                  </a:schemeClr>
                </a:solidFill>
              </a:rPr>
              <a:t>Travel,</a:t>
            </a:r>
            <a:r>
              <a:rPr lang="zh-CN" altLang="en-US" sz="28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i="1" dirty="0" smtClean="0">
                <a:solidFill>
                  <a:schemeClr val="accent6">
                    <a:lumMod val="75000"/>
                  </a:schemeClr>
                </a:solidFill>
              </a:rPr>
              <a:t>Military</a:t>
            </a:r>
            <a:r>
              <a:rPr lang="zh-CN" altLang="en-US" sz="28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mr-IN" altLang="zh-CN" sz="2800" i="1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endParaRPr lang="en-US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128" y="1958999"/>
            <a:ext cx="2635371" cy="21293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7443" y="4273808"/>
            <a:ext cx="4030932" cy="21642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5904" y="1956209"/>
            <a:ext cx="2990817" cy="199025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86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ChangeArrowheads="1"/>
          </p:cNvSpPr>
          <p:nvPr/>
        </p:nvSpPr>
        <p:spPr bwMode="auto">
          <a:xfrm>
            <a:off x="209454" y="159281"/>
            <a:ext cx="11716835" cy="66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zh-CN" sz="3600" b="1" dirty="0" smtClean="0">
                <a:solidFill>
                  <a:schemeClr val="tx1"/>
                </a:solidFill>
              </a:rPr>
              <a:t>Solution: DUQ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for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Weather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Forecasting</a:t>
            </a:r>
            <a:endParaRPr kumimoji="0" lang="en-US" altLang="en-US" sz="36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kumimoji="0" lang="en-US" altLang="en-US" b="1" kern="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177584" y="864700"/>
            <a:ext cx="10634388" cy="67888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-226610" y="841875"/>
            <a:ext cx="9156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2">
                  <a:lumMod val="75000"/>
                </a:schemeClr>
              </a:buClr>
            </a:pPr>
            <a:endParaRPr lang="en-US" altLang="zh-CN" dirty="0" smtClean="0"/>
          </a:p>
          <a:p>
            <a:pPr lvl="1">
              <a:buClr>
                <a:schemeClr val="accent2">
                  <a:lumMod val="75000"/>
                </a:schemeClr>
              </a:buClr>
            </a:pPr>
            <a:r>
              <a:rPr lang="en-US" altLang="zh-CN" dirty="0" smtClean="0"/>
              <a:t>A deep learning-based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method---deep uncertainty quantification (DUQ)</a:t>
            </a:r>
            <a:endParaRPr lang="en-US" altLang="zh-C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89" y="1783075"/>
            <a:ext cx="10807700" cy="3654662"/>
          </a:xfrm>
          <a:prstGeom prst="rect">
            <a:avLst/>
          </a:prstGeom>
        </p:spPr>
      </p:pic>
      <p:sp>
        <p:nvSpPr>
          <p:cNvPr id="11" name="Curved Down Arrow 10"/>
          <p:cNvSpPr/>
          <p:nvPr/>
        </p:nvSpPr>
        <p:spPr>
          <a:xfrm rot="16841433">
            <a:off x="-530991" y="3864221"/>
            <a:ext cx="2288225" cy="815928"/>
          </a:xfrm>
          <a:prstGeom prst="curvedDownArrow">
            <a:avLst>
              <a:gd name="adj1" fmla="val 25000"/>
              <a:gd name="adj2" fmla="val 56583"/>
              <a:gd name="adj3" fmla="val 25000"/>
            </a:avLst>
          </a:prstGeom>
          <a:solidFill>
            <a:schemeClr val="accent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5505205"/>
            <a:ext cx="3657600" cy="1139116"/>
            <a:chOff x="199114" y="5639082"/>
            <a:chExt cx="3832943" cy="1139116"/>
          </a:xfrm>
        </p:grpSpPr>
        <p:grpSp>
          <p:nvGrpSpPr>
            <p:cNvPr id="13" name="Group 12"/>
            <p:cNvGrpSpPr/>
            <p:nvPr/>
          </p:nvGrpSpPr>
          <p:grpSpPr>
            <a:xfrm>
              <a:off x="199114" y="5639082"/>
              <a:ext cx="3832943" cy="1063085"/>
              <a:chOff x="1388398" y="2333473"/>
              <a:chExt cx="3832943" cy="1063085"/>
            </a:xfrm>
          </p:grpSpPr>
          <p:sp>
            <p:nvSpPr>
              <p:cNvPr id="18" name="Freeform 17"/>
              <p:cNvSpPr/>
              <p:nvPr/>
            </p:nvSpPr>
            <p:spPr>
              <a:xfrm>
                <a:off x="1472235" y="2685251"/>
                <a:ext cx="3106713" cy="711307"/>
              </a:xfrm>
              <a:custGeom>
                <a:avLst/>
                <a:gdLst>
                  <a:gd name="connsiteX0" fmla="*/ 0 w 4477507"/>
                  <a:gd name="connsiteY0" fmla="*/ 563499 h 1124311"/>
                  <a:gd name="connsiteX1" fmla="*/ 429208 w 4477507"/>
                  <a:gd name="connsiteY1" fmla="*/ 22324 h 1124311"/>
                  <a:gd name="connsiteX2" fmla="*/ 1212979 w 4477507"/>
                  <a:gd name="connsiteY2" fmla="*/ 190275 h 1124311"/>
                  <a:gd name="connsiteX3" fmla="*/ 1306285 w 4477507"/>
                  <a:gd name="connsiteY3" fmla="*/ 974046 h 1124311"/>
                  <a:gd name="connsiteX4" fmla="*/ 1847461 w 4477507"/>
                  <a:gd name="connsiteY4" fmla="*/ 1067353 h 1124311"/>
                  <a:gd name="connsiteX5" fmla="*/ 2220685 w 4477507"/>
                  <a:gd name="connsiteY5" fmla="*/ 320904 h 1124311"/>
                  <a:gd name="connsiteX6" fmla="*/ 2817844 w 4477507"/>
                  <a:gd name="connsiteY6" fmla="*/ 488855 h 1124311"/>
                  <a:gd name="connsiteX7" fmla="*/ 3116424 w 4477507"/>
                  <a:gd name="connsiteY7" fmla="*/ 712789 h 1124311"/>
                  <a:gd name="connsiteX8" fmla="*/ 3489648 w 4477507"/>
                  <a:gd name="connsiteY8" fmla="*/ 358226 h 1124311"/>
                  <a:gd name="connsiteX9" fmla="*/ 3582955 w 4477507"/>
                  <a:gd name="connsiteY9" fmla="*/ 824757 h 1124311"/>
                  <a:gd name="connsiteX10" fmla="*/ 3937518 w 4477507"/>
                  <a:gd name="connsiteY10" fmla="*/ 600822 h 1124311"/>
                  <a:gd name="connsiteX11" fmla="*/ 4049485 w 4477507"/>
                  <a:gd name="connsiteY11" fmla="*/ 414210 h 1124311"/>
                  <a:gd name="connsiteX12" fmla="*/ 4441371 w 4477507"/>
                  <a:gd name="connsiteY12" fmla="*/ 675467 h 1124311"/>
                  <a:gd name="connsiteX13" fmla="*/ 4460032 w 4477507"/>
                  <a:gd name="connsiteY13" fmla="*/ 712789 h 112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7507" h="1124311">
                    <a:moveTo>
                      <a:pt x="0" y="563499"/>
                    </a:moveTo>
                    <a:cubicBezTo>
                      <a:pt x="113522" y="324013"/>
                      <a:pt x="227045" y="84528"/>
                      <a:pt x="429208" y="22324"/>
                    </a:cubicBezTo>
                    <a:cubicBezTo>
                      <a:pt x="631371" y="-39880"/>
                      <a:pt x="1066800" y="31655"/>
                      <a:pt x="1212979" y="190275"/>
                    </a:cubicBezTo>
                    <a:cubicBezTo>
                      <a:pt x="1359158" y="348895"/>
                      <a:pt x="1200538" y="827866"/>
                      <a:pt x="1306285" y="974046"/>
                    </a:cubicBezTo>
                    <a:cubicBezTo>
                      <a:pt x="1412032" y="1120226"/>
                      <a:pt x="1695061" y="1176210"/>
                      <a:pt x="1847461" y="1067353"/>
                    </a:cubicBezTo>
                    <a:cubicBezTo>
                      <a:pt x="1999861" y="958496"/>
                      <a:pt x="2058955" y="417320"/>
                      <a:pt x="2220685" y="320904"/>
                    </a:cubicBezTo>
                    <a:cubicBezTo>
                      <a:pt x="2382415" y="224488"/>
                      <a:pt x="2668554" y="423541"/>
                      <a:pt x="2817844" y="488855"/>
                    </a:cubicBezTo>
                    <a:cubicBezTo>
                      <a:pt x="2967134" y="554169"/>
                      <a:pt x="3004457" y="734561"/>
                      <a:pt x="3116424" y="712789"/>
                    </a:cubicBezTo>
                    <a:cubicBezTo>
                      <a:pt x="3228391" y="691018"/>
                      <a:pt x="3411893" y="339565"/>
                      <a:pt x="3489648" y="358226"/>
                    </a:cubicBezTo>
                    <a:cubicBezTo>
                      <a:pt x="3567403" y="376887"/>
                      <a:pt x="3508310" y="784324"/>
                      <a:pt x="3582955" y="824757"/>
                    </a:cubicBezTo>
                    <a:cubicBezTo>
                      <a:pt x="3657600" y="865190"/>
                      <a:pt x="3859763" y="669246"/>
                      <a:pt x="3937518" y="600822"/>
                    </a:cubicBezTo>
                    <a:cubicBezTo>
                      <a:pt x="4015273" y="532398"/>
                      <a:pt x="3965510" y="401769"/>
                      <a:pt x="4049485" y="414210"/>
                    </a:cubicBezTo>
                    <a:cubicBezTo>
                      <a:pt x="4133460" y="426651"/>
                      <a:pt x="4372946" y="625704"/>
                      <a:pt x="4441371" y="675467"/>
                    </a:cubicBezTo>
                    <a:cubicBezTo>
                      <a:pt x="4509796" y="725230"/>
                      <a:pt x="4460032" y="712789"/>
                      <a:pt x="4460032" y="712789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388398" y="2333473"/>
                <a:ext cx="3832943" cy="374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 smtClean="0"/>
                  <a:t>Meteological</a:t>
                </a:r>
                <a:r>
                  <a:rPr lang="zh-CN" altLang="en-US" dirty="0" smtClean="0"/>
                  <a:t> </a:t>
                </a:r>
                <a:r>
                  <a:rPr lang="en-US" altLang="zh-CN" dirty="0"/>
                  <a:t>series of </a:t>
                </a:r>
                <a:r>
                  <a:rPr lang="en-US" altLang="zh-CN" dirty="0" smtClean="0"/>
                  <a:t>yesterday </a:t>
                </a:r>
                <a:endParaRPr lang="en-US" dirty="0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251080" y="5644409"/>
              <a:ext cx="3599025" cy="1133789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Curved Down Arrow 33"/>
          <p:cNvSpPr/>
          <p:nvPr/>
        </p:nvSpPr>
        <p:spPr>
          <a:xfrm rot="16841433">
            <a:off x="2616217" y="4100259"/>
            <a:ext cx="2288225" cy="815928"/>
          </a:xfrm>
          <a:prstGeom prst="curvedDownArrow">
            <a:avLst>
              <a:gd name="adj1" fmla="val 25000"/>
              <a:gd name="adj2" fmla="val 56583"/>
              <a:gd name="adj3" fmla="val 25000"/>
            </a:avLst>
          </a:prstGeom>
          <a:solidFill>
            <a:srgbClr val="192EF0"/>
          </a:solidFill>
          <a:ln>
            <a:solidFill>
              <a:srgbClr val="192E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88313" y="5539816"/>
            <a:ext cx="2845809" cy="1098694"/>
          </a:xfrm>
          <a:prstGeom prst="rect">
            <a:avLst/>
          </a:prstGeom>
          <a:noFill/>
          <a:ln>
            <a:solidFill>
              <a:srgbClr val="192E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54837" y="5504720"/>
            <a:ext cx="3027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rgbClr val="192EF0"/>
                </a:solidFill>
              </a:rPr>
              <a:t>Station ID </a:t>
            </a:r>
            <a:r>
              <a:rPr lang="en-US" dirty="0">
                <a:solidFill>
                  <a:srgbClr val="192EF0"/>
                </a:solidFill>
              </a:rPr>
              <a:t>(Embedding)</a:t>
            </a:r>
            <a:r>
              <a:rPr lang="en-US" dirty="0" smtClean="0">
                <a:solidFill>
                  <a:srgbClr val="192EF0"/>
                </a:solidFill>
              </a:rPr>
              <a:t>;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rgbClr val="192EF0"/>
                </a:solidFill>
              </a:rPr>
              <a:t>Time ID (Embedding); 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rgbClr val="192EF0"/>
                </a:solidFill>
              </a:rPr>
              <a:t>NWP Forecasting</a:t>
            </a:r>
          </a:p>
        </p:txBody>
      </p:sp>
      <p:sp>
        <p:nvSpPr>
          <p:cNvPr id="41" name="Curved Right Arrow 40"/>
          <p:cNvSpPr/>
          <p:nvPr/>
        </p:nvSpPr>
        <p:spPr>
          <a:xfrm>
            <a:off x="6673316" y="3332878"/>
            <a:ext cx="1113121" cy="3032130"/>
          </a:xfrm>
          <a:prstGeom prst="curvedRightArrow">
            <a:avLst>
              <a:gd name="adj1" fmla="val 16087"/>
              <a:gd name="adj2" fmla="val 50000"/>
              <a:gd name="adj3" fmla="val 25000"/>
            </a:avLst>
          </a:prstGeom>
          <a:solidFill>
            <a:srgbClr val="192EF0"/>
          </a:solidFill>
          <a:ln>
            <a:solidFill>
              <a:srgbClr val="192EF0"/>
            </a:solidFill>
          </a:ln>
          <a:scene3d>
            <a:camera prst="orthographicFront">
              <a:rot lat="298856" lon="21573786" rev="2159885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818008" y="5580750"/>
            <a:ext cx="2753431" cy="1098694"/>
          </a:xfrm>
          <a:prstGeom prst="rect">
            <a:avLst/>
          </a:prstGeom>
          <a:noFill/>
          <a:ln>
            <a:solidFill>
              <a:srgbClr val="192E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046861" y="5904497"/>
            <a:ext cx="2493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192EF0"/>
                </a:solidFill>
              </a:rPr>
              <a:t>Target variables series</a:t>
            </a:r>
            <a:endParaRPr lang="en-US" dirty="0">
              <a:solidFill>
                <a:srgbClr val="192EF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76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Custom 1">
      <a:majorFont>
        <a:latin typeface="Helvetica"/>
        <a:ea typeface="华文楷体"/>
        <a:cs typeface=""/>
      </a:majorFont>
      <a:minorFont>
        <a:latin typeface="Helvetica"/>
        <a:ea typeface="华文楷体"/>
        <a:cs typeface="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S_template" id="{B88D7775-7B31-4FAB-9B9A-6A9527534830}" vid="{4860564C-69A1-497C-82DD-F775E6C510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11758</TotalTime>
  <Words>638</Words>
  <Application>Microsoft Macintosh PowerPoint</Application>
  <PresentationFormat>Widescreen</PresentationFormat>
  <Paragraphs>185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Calibri</vt:lpstr>
      <vt:lpstr>Courier New</vt:lpstr>
      <vt:lpstr>Geneva</vt:lpstr>
      <vt:lpstr>Helvetica</vt:lpstr>
      <vt:lpstr>STSong</vt:lpstr>
      <vt:lpstr>Times New Roman</vt:lpstr>
      <vt:lpstr>Wingdings</vt:lpstr>
      <vt:lpstr>华文楷体</vt:lpstr>
      <vt:lpstr>微软雅黑</vt:lpstr>
      <vt:lpstr>Arial</vt:lpstr>
      <vt:lpstr>Parallax</vt:lpstr>
      <vt:lpstr>Deep Uncertainty Quantification: A Machine Learning Approach for  Weather Forecasting</vt:lpstr>
      <vt:lpstr>Outline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Faculty of Engineering &amp; IT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Decision Making Approaches for Bladder Cancer Prediction and Prognosis</dc:title>
  <dc:creator>Guanjin Wang</dc:creator>
  <cp:lastModifiedBy>Microsoft Office User</cp:lastModifiedBy>
  <cp:revision>2503</cp:revision>
  <cp:lastPrinted>2019-01-30T23:24:17Z</cp:lastPrinted>
  <dcterms:created xsi:type="dcterms:W3CDTF">2017-04-27T08:46:26Z</dcterms:created>
  <dcterms:modified xsi:type="dcterms:W3CDTF">2019-03-29T04:26:09Z</dcterms:modified>
</cp:coreProperties>
</file>